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notesMasterIdLst>
    <p:notesMasterId r:id="rId20"/>
  </p:notesMasterIdLst>
  <p:handoutMasterIdLst>
    <p:handoutMasterId r:id="rId21"/>
  </p:handoutMasterIdLst>
  <p:sldIdLst>
    <p:sldId id="572" r:id="rId2"/>
    <p:sldId id="551" r:id="rId3"/>
    <p:sldId id="574" r:id="rId4"/>
    <p:sldId id="573" r:id="rId5"/>
    <p:sldId id="554" r:id="rId6"/>
    <p:sldId id="557" r:id="rId7"/>
    <p:sldId id="564" r:id="rId8"/>
    <p:sldId id="568" r:id="rId9"/>
    <p:sldId id="577" r:id="rId10"/>
    <p:sldId id="556" r:id="rId11"/>
    <p:sldId id="526" r:id="rId12"/>
    <p:sldId id="559" r:id="rId13"/>
    <p:sldId id="575" r:id="rId14"/>
    <p:sldId id="562" r:id="rId15"/>
    <p:sldId id="563" r:id="rId16"/>
    <p:sldId id="578" r:id="rId17"/>
    <p:sldId id="560" r:id="rId18"/>
    <p:sldId id="553" r:id="rId19"/>
  </p:sldIdLst>
  <p:sldSz cx="9906000" cy="6858000" type="A4"/>
  <p:notesSz cx="6797675" cy="9926638"/>
  <p:defaultTextStyle>
    <a:defPPr>
      <a:defRPr lang="ru-RU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28">
          <p15:clr>
            <a:srgbClr val="A4A3A4"/>
          </p15:clr>
        </p15:guide>
        <p15:guide id="2" orient="horz" pos="2102">
          <p15:clr>
            <a:srgbClr val="A4A3A4"/>
          </p15:clr>
        </p15:guide>
        <p15:guide id="3" pos="32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23669D"/>
    <a:srgbClr val="3197E0"/>
    <a:srgbClr val="FFBDBD"/>
    <a:srgbClr val="FFDDDD"/>
    <a:srgbClr val="E7EDFF"/>
    <a:srgbClr val="C9D6FF"/>
    <a:srgbClr val="C0DFF6"/>
    <a:srgbClr val="1462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5" autoAdjust="0"/>
    <p:restoredTop sz="99770" autoAdjust="0"/>
  </p:normalViewPr>
  <p:slideViewPr>
    <p:cSldViewPr snapToGrid="0">
      <p:cViewPr varScale="1">
        <p:scale>
          <a:sx n="117" d="100"/>
          <a:sy n="117" d="100"/>
        </p:scale>
        <p:origin x="-1200" y="-102"/>
      </p:cViewPr>
      <p:guideLst>
        <p:guide orient="horz" pos="4028"/>
        <p:guide orient="horz" pos="2102"/>
        <p:guide pos="3207"/>
      </p:guideLst>
    </p:cSldViewPr>
  </p:slideViewPr>
  <p:outlineViewPr>
    <p:cViewPr>
      <p:scale>
        <a:sx n="33" d="100"/>
        <a:sy n="33" d="100"/>
      </p:scale>
      <p:origin x="0" y="18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969C9C-790C-4368-B2F9-68A5D2FDC84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832087-8B9E-404C-8136-8A6799F160EE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Подключение к централизованным системам холодного водоснабжения </a:t>
          </a:r>
        </a:p>
        <a:p>
          <a:pPr rtl="0"/>
          <a:r>
            <a:rPr lang="ru-RU" sz="1200" dirty="0" smtClean="0"/>
            <a:t>83 объектов </a:t>
          </a:r>
          <a:endParaRPr lang="ru-RU" sz="1200" dirty="0"/>
        </a:p>
      </dgm:t>
    </dgm:pt>
    <dgm:pt modelId="{ADDD4612-9818-4C8A-BF85-DDDD89A5AE7F}" type="parTrans" cxnId="{ED8FC3E4-549C-4A96-B15C-13AD302AFB57}">
      <dgm:prSet/>
      <dgm:spPr/>
      <dgm:t>
        <a:bodyPr/>
        <a:lstStyle/>
        <a:p>
          <a:endParaRPr lang="ru-RU"/>
        </a:p>
      </dgm:t>
    </dgm:pt>
    <dgm:pt modelId="{8E60555B-9B93-46D8-86B6-DA532EA98DDD}" type="sibTrans" cxnId="{ED8FC3E4-549C-4A96-B15C-13AD302AFB57}">
      <dgm:prSet/>
      <dgm:spPr/>
      <dgm:t>
        <a:bodyPr/>
        <a:lstStyle/>
        <a:p>
          <a:endParaRPr lang="ru-RU"/>
        </a:p>
      </dgm:t>
    </dgm:pt>
    <dgm:pt modelId="{8F9C0B89-3EFF-4B45-AF5E-6AA6D29F9897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Строительство новых водопроводных сетей общей протяженностью – 3,50 км </a:t>
          </a:r>
          <a:endParaRPr lang="ru-RU" sz="1200" dirty="0"/>
        </a:p>
      </dgm:t>
    </dgm:pt>
    <dgm:pt modelId="{C2BA3E37-4659-4615-801F-2B8A15886F22}" type="parTrans" cxnId="{15C6FBAF-19E6-4D68-BB99-21C2FE81B68E}">
      <dgm:prSet/>
      <dgm:spPr/>
      <dgm:t>
        <a:bodyPr/>
        <a:lstStyle/>
        <a:p>
          <a:endParaRPr lang="ru-RU"/>
        </a:p>
      </dgm:t>
    </dgm:pt>
    <dgm:pt modelId="{84594857-CB8F-4CC0-A032-F1FBF41798A8}" type="sibTrans" cxnId="{15C6FBAF-19E6-4D68-BB99-21C2FE81B68E}">
      <dgm:prSet/>
      <dgm:spPr/>
      <dgm:t>
        <a:bodyPr/>
        <a:lstStyle/>
        <a:p>
          <a:endParaRPr lang="ru-RU"/>
        </a:p>
      </dgm:t>
    </dgm:pt>
    <dgm:pt modelId="{1745A77B-24D8-44B2-BB6B-75A74B1E2877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Строительство нового водовода Ду500мм  и реконструкция водовода Ду300мм с увеличением до Ду500 мм в Центральном районе</a:t>
          </a:r>
          <a:endParaRPr lang="ru-RU" sz="1200" dirty="0"/>
        </a:p>
      </dgm:t>
    </dgm:pt>
    <dgm:pt modelId="{39164816-E02B-49D9-BFE9-57B5956296A6}" type="parTrans" cxnId="{171D461D-7CA5-478C-BF0B-2DC208DEB6DD}">
      <dgm:prSet/>
      <dgm:spPr/>
      <dgm:t>
        <a:bodyPr/>
        <a:lstStyle/>
        <a:p>
          <a:endParaRPr lang="ru-RU"/>
        </a:p>
      </dgm:t>
    </dgm:pt>
    <dgm:pt modelId="{49E9082F-383A-44FF-B7D1-A49C9BDDE99F}" type="sibTrans" cxnId="{171D461D-7CA5-478C-BF0B-2DC208DEB6DD}">
      <dgm:prSet/>
      <dgm:spPr/>
      <dgm:t>
        <a:bodyPr/>
        <a:lstStyle/>
        <a:p>
          <a:endParaRPr lang="ru-RU"/>
        </a:p>
      </dgm:t>
    </dgm:pt>
    <dgm:pt modelId="{D84930B2-17CC-4D12-A1C5-A701EBEEB9DE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Реконструкция сетей водопровода  Ду100-200 мм с увеличением диаметра до 200 мм, реконструкция систем водоснабжения центральной части Комсомольского района с установкой регуляторов давления </a:t>
          </a:r>
          <a:endParaRPr lang="ru-RU" sz="1200" dirty="0"/>
        </a:p>
      </dgm:t>
    </dgm:pt>
    <dgm:pt modelId="{FF0076FF-C9F5-4F63-90B1-18B8E9C0ED0F}" type="parTrans" cxnId="{23BD0B1B-B9BD-4126-8698-6AE384609E96}">
      <dgm:prSet/>
      <dgm:spPr/>
      <dgm:t>
        <a:bodyPr/>
        <a:lstStyle/>
        <a:p>
          <a:endParaRPr lang="ru-RU"/>
        </a:p>
      </dgm:t>
    </dgm:pt>
    <dgm:pt modelId="{25880F08-88AB-4D28-9CD6-CE9AC42F27F4}" type="sibTrans" cxnId="{23BD0B1B-B9BD-4126-8698-6AE384609E96}">
      <dgm:prSet/>
      <dgm:spPr/>
      <dgm:t>
        <a:bodyPr/>
        <a:lstStyle/>
        <a:p>
          <a:endParaRPr lang="ru-RU"/>
        </a:p>
      </dgm:t>
    </dgm:pt>
    <dgm:pt modelId="{5EFED236-49F1-4FEC-A0FF-EE8068994A74}" type="pres">
      <dgm:prSet presAssocID="{09969C9C-790C-4368-B2F9-68A5D2FDC84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5EF0CC-8FC1-4BCD-8DA2-7B391DC34139}" type="pres">
      <dgm:prSet presAssocID="{FF832087-8B9E-404C-8136-8A6799F160EE}" presName="horFlow" presStyleCnt="0"/>
      <dgm:spPr/>
    </dgm:pt>
    <dgm:pt modelId="{942CEF9F-20E3-4DE8-9B0D-9DEA095059EB}" type="pres">
      <dgm:prSet presAssocID="{FF832087-8B9E-404C-8136-8A6799F160EE}" presName="bigChev" presStyleLbl="node1" presStyleIdx="0" presStyleCnt="4" custFlipVert="0" custScaleX="49612" custScaleY="31815" custLinFactNeighborX="-41875" custLinFactNeighborY="-613"/>
      <dgm:spPr/>
      <dgm:t>
        <a:bodyPr/>
        <a:lstStyle/>
        <a:p>
          <a:endParaRPr lang="ru-RU"/>
        </a:p>
      </dgm:t>
    </dgm:pt>
    <dgm:pt modelId="{445E1802-0530-453C-934D-CCD71A7EBBFB}" type="pres">
      <dgm:prSet presAssocID="{FF832087-8B9E-404C-8136-8A6799F160EE}" presName="vSp" presStyleCnt="0"/>
      <dgm:spPr/>
    </dgm:pt>
    <dgm:pt modelId="{AD6A1C2C-31E3-408A-9B61-086B9B8F0DBB}" type="pres">
      <dgm:prSet presAssocID="{8F9C0B89-3EFF-4B45-AF5E-6AA6D29F9897}" presName="horFlow" presStyleCnt="0"/>
      <dgm:spPr/>
    </dgm:pt>
    <dgm:pt modelId="{05C29A69-CE7F-44B4-827D-94F5480FE850}" type="pres">
      <dgm:prSet presAssocID="{8F9C0B89-3EFF-4B45-AF5E-6AA6D29F9897}" presName="bigChev" presStyleLbl="node1" presStyleIdx="1" presStyleCnt="4" custAng="0" custScaleX="49564" custScaleY="31660" custLinFactNeighborX="-41639" custLinFactNeighborY="-11365"/>
      <dgm:spPr/>
      <dgm:t>
        <a:bodyPr/>
        <a:lstStyle/>
        <a:p>
          <a:endParaRPr lang="ru-RU"/>
        </a:p>
      </dgm:t>
    </dgm:pt>
    <dgm:pt modelId="{2CC8C139-7F81-4523-A531-D055BA69B919}" type="pres">
      <dgm:prSet presAssocID="{8F9C0B89-3EFF-4B45-AF5E-6AA6D29F9897}" presName="vSp" presStyleCnt="0"/>
      <dgm:spPr/>
    </dgm:pt>
    <dgm:pt modelId="{39EFE7AD-F069-4312-92C7-37BB536FE310}" type="pres">
      <dgm:prSet presAssocID="{1745A77B-24D8-44B2-BB6B-75A74B1E2877}" presName="horFlow" presStyleCnt="0"/>
      <dgm:spPr/>
    </dgm:pt>
    <dgm:pt modelId="{7811F9B2-8186-490B-BF8C-C3C2BBA00B27}" type="pres">
      <dgm:prSet presAssocID="{1745A77B-24D8-44B2-BB6B-75A74B1E2877}" presName="bigChev" presStyleLbl="node1" presStyleIdx="2" presStyleCnt="4" custScaleX="48960" custScaleY="28397" custLinFactNeighborX="-33670" custLinFactNeighborY="-23369"/>
      <dgm:spPr/>
      <dgm:t>
        <a:bodyPr/>
        <a:lstStyle/>
        <a:p>
          <a:endParaRPr lang="ru-RU"/>
        </a:p>
      </dgm:t>
    </dgm:pt>
    <dgm:pt modelId="{D6BE092A-EAE2-4E72-B9C2-56A90AE40B18}" type="pres">
      <dgm:prSet presAssocID="{1745A77B-24D8-44B2-BB6B-75A74B1E2877}" presName="vSp" presStyleCnt="0"/>
      <dgm:spPr/>
    </dgm:pt>
    <dgm:pt modelId="{13A06AC0-36CC-4EBE-BF74-E3A7CE29C2D0}" type="pres">
      <dgm:prSet presAssocID="{D84930B2-17CC-4D12-A1C5-A701EBEEB9DE}" presName="horFlow" presStyleCnt="0"/>
      <dgm:spPr/>
    </dgm:pt>
    <dgm:pt modelId="{9541E828-F0EC-4000-9678-F7032E3964CF}" type="pres">
      <dgm:prSet presAssocID="{D84930B2-17CC-4D12-A1C5-A701EBEEB9DE}" presName="bigChev" presStyleLbl="node1" presStyleIdx="3" presStyleCnt="4" custScaleX="51269" custScaleY="35967" custLinFactNeighborX="-33466" custLinFactNeighborY="-35088"/>
      <dgm:spPr/>
      <dgm:t>
        <a:bodyPr/>
        <a:lstStyle/>
        <a:p>
          <a:endParaRPr lang="ru-RU"/>
        </a:p>
      </dgm:t>
    </dgm:pt>
  </dgm:ptLst>
  <dgm:cxnLst>
    <dgm:cxn modelId="{23BD0B1B-B9BD-4126-8698-6AE384609E96}" srcId="{09969C9C-790C-4368-B2F9-68A5D2FDC841}" destId="{D84930B2-17CC-4D12-A1C5-A701EBEEB9DE}" srcOrd="3" destOrd="0" parTransId="{FF0076FF-C9F5-4F63-90B1-18B8E9C0ED0F}" sibTransId="{25880F08-88AB-4D28-9CD6-CE9AC42F27F4}"/>
    <dgm:cxn modelId="{4862197C-1FA9-43F6-87C9-0D75605F16D4}" type="presOf" srcId="{D84930B2-17CC-4D12-A1C5-A701EBEEB9DE}" destId="{9541E828-F0EC-4000-9678-F7032E3964CF}" srcOrd="0" destOrd="0" presId="urn:microsoft.com/office/officeart/2005/8/layout/lProcess3"/>
    <dgm:cxn modelId="{ED8FC3E4-549C-4A96-B15C-13AD302AFB57}" srcId="{09969C9C-790C-4368-B2F9-68A5D2FDC841}" destId="{FF832087-8B9E-404C-8136-8A6799F160EE}" srcOrd="0" destOrd="0" parTransId="{ADDD4612-9818-4C8A-BF85-DDDD89A5AE7F}" sibTransId="{8E60555B-9B93-46D8-86B6-DA532EA98DDD}"/>
    <dgm:cxn modelId="{3C2564A4-CC29-408C-A9D4-B91B5EFBE434}" type="presOf" srcId="{09969C9C-790C-4368-B2F9-68A5D2FDC841}" destId="{5EFED236-49F1-4FEC-A0FF-EE8068994A74}" srcOrd="0" destOrd="0" presId="urn:microsoft.com/office/officeart/2005/8/layout/lProcess3"/>
    <dgm:cxn modelId="{0B790EB0-F855-4580-94E6-F6BB9BF1DDCC}" type="presOf" srcId="{1745A77B-24D8-44B2-BB6B-75A74B1E2877}" destId="{7811F9B2-8186-490B-BF8C-C3C2BBA00B27}" srcOrd="0" destOrd="0" presId="urn:microsoft.com/office/officeart/2005/8/layout/lProcess3"/>
    <dgm:cxn modelId="{171D461D-7CA5-478C-BF0B-2DC208DEB6DD}" srcId="{09969C9C-790C-4368-B2F9-68A5D2FDC841}" destId="{1745A77B-24D8-44B2-BB6B-75A74B1E2877}" srcOrd="2" destOrd="0" parTransId="{39164816-E02B-49D9-BFE9-57B5956296A6}" sibTransId="{49E9082F-383A-44FF-B7D1-A49C9BDDE99F}"/>
    <dgm:cxn modelId="{31EE1650-ED10-4B2B-837D-13CCF4299C27}" type="presOf" srcId="{8F9C0B89-3EFF-4B45-AF5E-6AA6D29F9897}" destId="{05C29A69-CE7F-44B4-827D-94F5480FE850}" srcOrd="0" destOrd="0" presId="urn:microsoft.com/office/officeart/2005/8/layout/lProcess3"/>
    <dgm:cxn modelId="{CC9E224B-3983-436D-AA9E-AD269EFB05E8}" type="presOf" srcId="{FF832087-8B9E-404C-8136-8A6799F160EE}" destId="{942CEF9F-20E3-4DE8-9B0D-9DEA095059EB}" srcOrd="0" destOrd="0" presId="urn:microsoft.com/office/officeart/2005/8/layout/lProcess3"/>
    <dgm:cxn modelId="{15C6FBAF-19E6-4D68-BB99-21C2FE81B68E}" srcId="{09969C9C-790C-4368-B2F9-68A5D2FDC841}" destId="{8F9C0B89-3EFF-4B45-AF5E-6AA6D29F9897}" srcOrd="1" destOrd="0" parTransId="{C2BA3E37-4659-4615-801F-2B8A15886F22}" sibTransId="{84594857-CB8F-4CC0-A032-F1FBF41798A8}"/>
    <dgm:cxn modelId="{7C0FD67D-032B-4B47-B121-D9553373108F}" type="presParOf" srcId="{5EFED236-49F1-4FEC-A0FF-EE8068994A74}" destId="{205EF0CC-8FC1-4BCD-8DA2-7B391DC34139}" srcOrd="0" destOrd="0" presId="urn:microsoft.com/office/officeart/2005/8/layout/lProcess3"/>
    <dgm:cxn modelId="{E0A5F2B4-A1D1-4DB5-8201-77ED12191AFD}" type="presParOf" srcId="{205EF0CC-8FC1-4BCD-8DA2-7B391DC34139}" destId="{942CEF9F-20E3-4DE8-9B0D-9DEA095059EB}" srcOrd="0" destOrd="0" presId="urn:microsoft.com/office/officeart/2005/8/layout/lProcess3"/>
    <dgm:cxn modelId="{71D90FC4-7FBA-4508-8A6E-89C52709FF7E}" type="presParOf" srcId="{5EFED236-49F1-4FEC-A0FF-EE8068994A74}" destId="{445E1802-0530-453C-934D-CCD71A7EBBFB}" srcOrd="1" destOrd="0" presId="urn:microsoft.com/office/officeart/2005/8/layout/lProcess3"/>
    <dgm:cxn modelId="{12ED630B-03A1-4BA2-9871-CD392F0C1EC6}" type="presParOf" srcId="{5EFED236-49F1-4FEC-A0FF-EE8068994A74}" destId="{AD6A1C2C-31E3-408A-9B61-086B9B8F0DBB}" srcOrd="2" destOrd="0" presId="urn:microsoft.com/office/officeart/2005/8/layout/lProcess3"/>
    <dgm:cxn modelId="{0117E88D-E49A-48C7-900F-3A15CD6D8D51}" type="presParOf" srcId="{AD6A1C2C-31E3-408A-9B61-086B9B8F0DBB}" destId="{05C29A69-CE7F-44B4-827D-94F5480FE850}" srcOrd="0" destOrd="0" presId="urn:microsoft.com/office/officeart/2005/8/layout/lProcess3"/>
    <dgm:cxn modelId="{FB232026-F403-4C08-B945-B37881EB9BE1}" type="presParOf" srcId="{5EFED236-49F1-4FEC-A0FF-EE8068994A74}" destId="{2CC8C139-7F81-4523-A531-D055BA69B919}" srcOrd="3" destOrd="0" presId="urn:microsoft.com/office/officeart/2005/8/layout/lProcess3"/>
    <dgm:cxn modelId="{BCFE7AB6-B0E8-463A-917C-F946A4499E08}" type="presParOf" srcId="{5EFED236-49F1-4FEC-A0FF-EE8068994A74}" destId="{39EFE7AD-F069-4312-92C7-37BB536FE310}" srcOrd="4" destOrd="0" presId="urn:microsoft.com/office/officeart/2005/8/layout/lProcess3"/>
    <dgm:cxn modelId="{D5A85720-A46B-4AEA-80BE-B1816EBB7399}" type="presParOf" srcId="{39EFE7AD-F069-4312-92C7-37BB536FE310}" destId="{7811F9B2-8186-490B-BF8C-C3C2BBA00B27}" srcOrd="0" destOrd="0" presId="urn:microsoft.com/office/officeart/2005/8/layout/lProcess3"/>
    <dgm:cxn modelId="{9863899C-25E9-4E36-8BF3-BE2609BFD088}" type="presParOf" srcId="{5EFED236-49F1-4FEC-A0FF-EE8068994A74}" destId="{D6BE092A-EAE2-4E72-B9C2-56A90AE40B18}" srcOrd="5" destOrd="0" presId="urn:microsoft.com/office/officeart/2005/8/layout/lProcess3"/>
    <dgm:cxn modelId="{6351C143-E726-4C0F-950D-D289575865CB}" type="presParOf" srcId="{5EFED236-49F1-4FEC-A0FF-EE8068994A74}" destId="{13A06AC0-36CC-4EBE-BF74-E3A7CE29C2D0}" srcOrd="6" destOrd="0" presId="urn:microsoft.com/office/officeart/2005/8/layout/lProcess3"/>
    <dgm:cxn modelId="{66E88C2A-FE4B-471F-9AB2-EFDE993D6B05}" type="presParOf" srcId="{13A06AC0-36CC-4EBE-BF74-E3A7CE29C2D0}" destId="{9541E828-F0EC-4000-9678-F7032E3964C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D7C131-83EC-43C9-BA0B-25A7EB30AF84}" type="doc">
      <dgm:prSet loTypeId="urn:microsoft.com/office/officeart/2005/8/layout/radial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374260-95F9-40D0-92AB-9D6943E8D290}">
      <dgm:prSet custT="1"/>
      <dgm:spPr/>
      <dgm:t>
        <a:bodyPr/>
        <a:lstStyle/>
        <a:p>
          <a:pPr rtl="0"/>
          <a:r>
            <a:rPr lang="ru-RU" sz="1200" dirty="0" smtClean="0"/>
            <a:t>Модернизация насосных станций I и II подъема водозабора «Соцгородской» с внедрением системы АСУ ТП</a:t>
          </a:r>
          <a:endParaRPr lang="ru-RU" sz="1200" dirty="0"/>
        </a:p>
      </dgm:t>
    </dgm:pt>
    <dgm:pt modelId="{513178F4-4FCF-45A6-B29A-9408662970CF}" type="parTrans" cxnId="{7B12B285-D9EF-4358-8A6E-BA2E8E1CB4E7}">
      <dgm:prSet/>
      <dgm:spPr/>
      <dgm:t>
        <a:bodyPr/>
        <a:lstStyle/>
        <a:p>
          <a:endParaRPr lang="ru-RU"/>
        </a:p>
      </dgm:t>
    </dgm:pt>
    <dgm:pt modelId="{D9C8A222-8589-4C38-A55F-DF1E2B4152A8}" type="sibTrans" cxnId="{7B12B285-D9EF-4358-8A6E-BA2E8E1CB4E7}">
      <dgm:prSet/>
      <dgm:spPr/>
      <dgm:t>
        <a:bodyPr/>
        <a:lstStyle/>
        <a:p>
          <a:endParaRPr lang="ru-RU"/>
        </a:p>
      </dgm:t>
    </dgm:pt>
    <dgm:pt modelId="{A132D97E-8B27-480C-808B-41F4D9FA4B50}">
      <dgm:prSet custT="1"/>
      <dgm:spPr/>
      <dgm:t>
        <a:bodyPr/>
        <a:lstStyle/>
        <a:p>
          <a:pPr rtl="0"/>
          <a:r>
            <a:rPr lang="ru-RU" sz="1200" dirty="0" smtClean="0"/>
            <a:t>Модернизация водозабора «Портовый» с заменой технологического и силового оборудования</a:t>
          </a:r>
          <a:endParaRPr lang="ru-RU" sz="1200" dirty="0"/>
        </a:p>
      </dgm:t>
    </dgm:pt>
    <dgm:pt modelId="{506F8CCC-37FC-47FE-93DA-52AFF0E02088}" type="parTrans" cxnId="{746B4E9F-45FA-486A-AD68-B6BB4F4527A6}">
      <dgm:prSet/>
      <dgm:spPr/>
      <dgm:t>
        <a:bodyPr/>
        <a:lstStyle/>
        <a:p>
          <a:endParaRPr lang="ru-RU"/>
        </a:p>
      </dgm:t>
    </dgm:pt>
    <dgm:pt modelId="{52307204-04C4-48FF-9CDF-130DD456CD07}" type="sibTrans" cxnId="{746B4E9F-45FA-486A-AD68-B6BB4F4527A6}">
      <dgm:prSet/>
      <dgm:spPr/>
      <dgm:t>
        <a:bodyPr/>
        <a:lstStyle/>
        <a:p>
          <a:endParaRPr lang="ru-RU"/>
        </a:p>
      </dgm:t>
    </dgm:pt>
    <dgm:pt modelId="{C529E7A7-20CD-4F6B-91FF-775448A9D46A}">
      <dgm:prSet custT="1"/>
      <dgm:spPr/>
      <dgm:t>
        <a:bodyPr/>
        <a:lstStyle/>
        <a:p>
          <a:pPr rtl="0"/>
          <a:r>
            <a:rPr lang="ru-RU" sz="1200" dirty="0" smtClean="0"/>
            <a:t>Замена силовой столбовой подстанции, для организации надежного электроснабжения скважин водозабора «Соцгородской»</a:t>
          </a:r>
          <a:r>
            <a:rPr lang="ru-RU" sz="1000" dirty="0" smtClean="0"/>
            <a:t>;</a:t>
          </a:r>
          <a:endParaRPr lang="ru-RU" sz="1000" dirty="0"/>
        </a:p>
      </dgm:t>
    </dgm:pt>
    <dgm:pt modelId="{3F7B5F77-70F0-4196-9979-CA2CC6E0E3CD}" type="parTrans" cxnId="{9F859966-A792-4E19-BE13-401901F90F81}">
      <dgm:prSet/>
      <dgm:spPr/>
      <dgm:t>
        <a:bodyPr/>
        <a:lstStyle/>
        <a:p>
          <a:endParaRPr lang="ru-RU"/>
        </a:p>
      </dgm:t>
    </dgm:pt>
    <dgm:pt modelId="{A6116E83-875E-4135-B8A1-DA1B6B566CAC}" type="sibTrans" cxnId="{9F859966-A792-4E19-BE13-401901F90F81}">
      <dgm:prSet/>
      <dgm:spPr/>
      <dgm:t>
        <a:bodyPr/>
        <a:lstStyle/>
        <a:p>
          <a:endParaRPr lang="ru-RU"/>
        </a:p>
      </dgm:t>
    </dgm:pt>
    <dgm:pt modelId="{A5403118-6DD7-4C74-8037-462816418CB6}" type="pres">
      <dgm:prSet presAssocID="{EFD7C131-83EC-43C9-BA0B-25A7EB30AF8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745CE5-5B71-43C7-948A-FE1DDFC8A88C}" type="pres">
      <dgm:prSet presAssocID="{EFD7C131-83EC-43C9-BA0B-25A7EB30AF84}" presName="cycle" presStyleCnt="0"/>
      <dgm:spPr/>
      <dgm:t>
        <a:bodyPr/>
        <a:lstStyle/>
        <a:p>
          <a:endParaRPr lang="ru-RU"/>
        </a:p>
      </dgm:t>
    </dgm:pt>
    <dgm:pt modelId="{33670853-02E5-441B-A815-9706767D2BAF}" type="pres">
      <dgm:prSet presAssocID="{EFD7C131-83EC-43C9-BA0B-25A7EB30AF84}" presName="centerShape" presStyleCnt="0"/>
      <dgm:spPr/>
      <dgm:t>
        <a:bodyPr/>
        <a:lstStyle/>
        <a:p>
          <a:endParaRPr lang="ru-RU"/>
        </a:p>
      </dgm:t>
    </dgm:pt>
    <dgm:pt modelId="{22F1E393-F93A-4512-9929-9A82CBED9AEF}" type="pres">
      <dgm:prSet presAssocID="{EFD7C131-83EC-43C9-BA0B-25A7EB30AF84}" presName="connSite" presStyleLbl="node1" presStyleIdx="0" presStyleCnt="4"/>
      <dgm:spPr/>
      <dgm:t>
        <a:bodyPr/>
        <a:lstStyle/>
        <a:p>
          <a:endParaRPr lang="ru-RU"/>
        </a:p>
      </dgm:t>
    </dgm:pt>
    <dgm:pt modelId="{24422624-A712-485E-8693-658227A937B6}" type="pres">
      <dgm:prSet presAssocID="{EFD7C131-83EC-43C9-BA0B-25A7EB30AF84}" presName="visible" presStyleLbl="node1" presStyleIdx="0" presStyleCnt="4" custScaleX="118109" custScaleY="116408" custLinFactNeighborX="-30677" custLinFactNeighborY="-1573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6534643B-D64F-437B-97D3-3FF7BD76E65F}" type="pres">
      <dgm:prSet presAssocID="{513178F4-4FCF-45A6-B29A-9408662970CF}" presName="Name25" presStyleLbl="parChTrans1D1" presStyleIdx="0" presStyleCnt="3"/>
      <dgm:spPr/>
      <dgm:t>
        <a:bodyPr/>
        <a:lstStyle/>
        <a:p>
          <a:endParaRPr lang="ru-RU"/>
        </a:p>
      </dgm:t>
    </dgm:pt>
    <dgm:pt modelId="{04B47E02-521E-4468-8F0F-C0E2B0D13750}" type="pres">
      <dgm:prSet presAssocID="{0F374260-95F9-40D0-92AB-9D6943E8D290}" presName="node" presStyleCnt="0"/>
      <dgm:spPr/>
      <dgm:t>
        <a:bodyPr/>
        <a:lstStyle/>
        <a:p>
          <a:endParaRPr lang="ru-RU"/>
        </a:p>
      </dgm:t>
    </dgm:pt>
    <dgm:pt modelId="{B911D9F7-C548-4519-9BD5-7806C6F842A4}" type="pres">
      <dgm:prSet presAssocID="{0F374260-95F9-40D0-92AB-9D6943E8D290}" presName="parentNode" presStyleLbl="node1" presStyleIdx="1" presStyleCnt="4" custScaleX="130969" custScaleY="93631" custLinFactNeighborX="4573" custLinFactNeighborY="59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46E240-2682-4494-98B3-4F53581FB3DE}" type="pres">
      <dgm:prSet presAssocID="{0F374260-95F9-40D0-92AB-9D6943E8D290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D385F5-F83A-48DB-9195-D86A2D4A74C9}" type="pres">
      <dgm:prSet presAssocID="{506F8CCC-37FC-47FE-93DA-52AFF0E02088}" presName="Name25" presStyleLbl="parChTrans1D1" presStyleIdx="1" presStyleCnt="3"/>
      <dgm:spPr/>
      <dgm:t>
        <a:bodyPr/>
        <a:lstStyle/>
        <a:p>
          <a:endParaRPr lang="ru-RU"/>
        </a:p>
      </dgm:t>
    </dgm:pt>
    <dgm:pt modelId="{262436B5-84E0-4163-A7F4-5D649B3E87C6}" type="pres">
      <dgm:prSet presAssocID="{A132D97E-8B27-480C-808B-41F4D9FA4B50}" presName="node" presStyleCnt="0"/>
      <dgm:spPr/>
      <dgm:t>
        <a:bodyPr/>
        <a:lstStyle/>
        <a:p>
          <a:endParaRPr lang="ru-RU"/>
        </a:p>
      </dgm:t>
    </dgm:pt>
    <dgm:pt modelId="{B6CBD042-94FA-4993-937E-A5FE80E562F3}" type="pres">
      <dgm:prSet presAssocID="{A132D97E-8B27-480C-808B-41F4D9FA4B50}" presName="parentNode" presStyleLbl="node1" presStyleIdx="2" presStyleCnt="4" custScaleX="149374" custScaleY="105100" custLinFactNeighborX="-25041" custLinFactNeighborY="-1302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F292A-C4C1-4041-96F3-F170C9F5A71D}" type="pres">
      <dgm:prSet presAssocID="{A132D97E-8B27-480C-808B-41F4D9FA4B50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DCABD2-3E92-4969-8DAE-D18C878DA583}" type="pres">
      <dgm:prSet presAssocID="{3F7B5F77-70F0-4196-9979-CA2CC6E0E3CD}" presName="Name25" presStyleLbl="parChTrans1D1" presStyleIdx="2" presStyleCnt="3"/>
      <dgm:spPr/>
      <dgm:t>
        <a:bodyPr/>
        <a:lstStyle/>
        <a:p>
          <a:endParaRPr lang="ru-RU"/>
        </a:p>
      </dgm:t>
    </dgm:pt>
    <dgm:pt modelId="{001389BB-C144-4832-A255-D7A9A3D6DCD9}" type="pres">
      <dgm:prSet presAssocID="{C529E7A7-20CD-4F6B-91FF-775448A9D46A}" presName="node" presStyleCnt="0"/>
      <dgm:spPr/>
      <dgm:t>
        <a:bodyPr/>
        <a:lstStyle/>
        <a:p>
          <a:endParaRPr lang="ru-RU"/>
        </a:p>
      </dgm:t>
    </dgm:pt>
    <dgm:pt modelId="{B10EA3EB-5215-4703-B535-305C70129130}" type="pres">
      <dgm:prSet presAssocID="{C529E7A7-20CD-4F6B-91FF-775448A9D46A}" presName="parentNode" presStyleLbl="node1" presStyleIdx="3" presStyleCnt="4" custScaleX="156104" custScaleY="104818" custLinFactNeighborX="-15908" custLinFactNeighborY="-317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5FFEB-1921-4032-B1A4-FDDF03CFED0C}" type="pres">
      <dgm:prSet presAssocID="{C529E7A7-20CD-4F6B-91FF-775448A9D46A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6F07B9-221D-4013-9CA1-A5EC88C125EB}" type="presOf" srcId="{506F8CCC-37FC-47FE-93DA-52AFF0E02088}" destId="{B1D385F5-F83A-48DB-9195-D86A2D4A74C9}" srcOrd="0" destOrd="0" presId="urn:microsoft.com/office/officeart/2005/8/layout/radial2"/>
    <dgm:cxn modelId="{9F859966-A792-4E19-BE13-401901F90F81}" srcId="{EFD7C131-83EC-43C9-BA0B-25A7EB30AF84}" destId="{C529E7A7-20CD-4F6B-91FF-775448A9D46A}" srcOrd="2" destOrd="0" parTransId="{3F7B5F77-70F0-4196-9979-CA2CC6E0E3CD}" sibTransId="{A6116E83-875E-4135-B8A1-DA1B6B566CAC}"/>
    <dgm:cxn modelId="{B1DDCE6B-FFED-4BCC-A75E-18FB3BD263CE}" type="presOf" srcId="{513178F4-4FCF-45A6-B29A-9408662970CF}" destId="{6534643B-D64F-437B-97D3-3FF7BD76E65F}" srcOrd="0" destOrd="0" presId="urn:microsoft.com/office/officeart/2005/8/layout/radial2"/>
    <dgm:cxn modelId="{FFF7874F-9850-41A4-93D4-A9DB415D53C4}" type="presOf" srcId="{EFD7C131-83EC-43C9-BA0B-25A7EB30AF84}" destId="{A5403118-6DD7-4C74-8037-462816418CB6}" srcOrd="0" destOrd="0" presId="urn:microsoft.com/office/officeart/2005/8/layout/radial2"/>
    <dgm:cxn modelId="{2555B088-C552-4373-AD8E-F6C1AF423539}" type="presOf" srcId="{A132D97E-8B27-480C-808B-41F4D9FA4B50}" destId="{B6CBD042-94FA-4993-937E-A5FE80E562F3}" srcOrd="0" destOrd="0" presId="urn:microsoft.com/office/officeart/2005/8/layout/radial2"/>
    <dgm:cxn modelId="{6B10A609-7C59-43DE-9137-AD7EC544C185}" type="presOf" srcId="{3F7B5F77-70F0-4196-9979-CA2CC6E0E3CD}" destId="{10DCABD2-3E92-4969-8DAE-D18C878DA583}" srcOrd="0" destOrd="0" presId="urn:microsoft.com/office/officeart/2005/8/layout/radial2"/>
    <dgm:cxn modelId="{746B4E9F-45FA-486A-AD68-B6BB4F4527A6}" srcId="{EFD7C131-83EC-43C9-BA0B-25A7EB30AF84}" destId="{A132D97E-8B27-480C-808B-41F4D9FA4B50}" srcOrd="1" destOrd="0" parTransId="{506F8CCC-37FC-47FE-93DA-52AFF0E02088}" sibTransId="{52307204-04C4-48FF-9CDF-130DD456CD07}"/>
    <dgm:cxn modelId="{4DB09F32-DCAF-4EDC-99EC-5EA40C4A9F31}" type="presOf" srcId="{C529E7A7-20CD-4F6B-91FF-775448A9D46A}" destId="{B10EA3EB-5215-4703-B535-305C70129130}" srcOrd="0" destOrd="0" presId="urn:microsoft.com/office/officeart/2005/8/layout/radial2"/>
    <dgm:cxn modelId="{70A63B58-6B8B-4E50-9029-E91984443C62}" type="presOf" srcId="{0F374260-95F9-40D0-92AB-9D6943E8D290}" destId="{B911D9F7-C548-4519-9BD5-7806C6F842A4}" srcOrd="0" destOrd="0" presId="urn:microsoft.com/office/officeart/2005/8/layout/radial2"/>
    <dgm:cxn modelId="{7B12B285-D9EF-4358-8A6E-BA2E8E1CB4E7}" srcId="{EFD7C131-83EC-43C9-BA0B-25A7EB30AF84}" destId="{0F374260-95F9-40D0-92AB-9D6943E8D290}" srcOrd="0" destOrd="0" parTransId="{513178F4-4FCF-45A6-B29A-9408662970CF}" sibTransId="{D9C8A222-8589-4C38-A55F-DF1E2B4152A8}"/>
    <dgm:cxn modelId="{AE333F23-B5CA-44E4-B07B-E6F3FA7CDA27}" type="presParOf" srcId="{A5403118-6DD7-4C74-8037-462816418CB6}" destId="{73745CE5-5B71-43C7-948A-FE1DDFC8A88C}" srcOrd="0" destOrd="0" presId="urn:microsoft.com/office/officeart/2005/8/layout/radial2"/>
    <dgm:cxn modelId="{B3066E0B-B456-488C-93E5-7CA6B34EB4E9}" type="presParOf" srcId="{73745CE5-5B71-43C7-948A-FE1DDFC8A88C}" destId="{33670853-02E5-441B-A815-9706767D2BAF}" srcOrd="0" destOrd="0" presId="urn:microsoft.com/office/officeart/2005/8/layout/radial2"/>
    <dgm:cxn modelId="{49A40BFC-9070-4C9F-B7AC-CA6EACA8F784}" type="presParOf" srcId="{33670853-02E5-441B-A815-9706767D2BAF}" destId="{22F1E393-F93A-4512-9929-9A82CBED9AEF}" srcOrd="0" destOrd="0" presId="urn:microsoft.com/office/officeart/2005/8/layout/radial2"/>
    <dgm:cxn modelId="{7DD8341B-1287-4B10-9E5B-9AF37B4D5DFB}" type="presParOf" srcId="{33670853-02E5-441B-A815-9706767D2BAF}" destId="{24422624-A712-485E-8693-658227A937B6}" srcOrd="1" destOrd="0" presId="urn:microsoft.com/office/officeart/2005/8/layout/radial2"/>
    <dgm:cxn modelId="{17829ADE-65E3-4ACF-87D8-0FB5C27F174C}" type="presParOf" srcId="{73745CE5-5B71-43C7-948A-FE1DDFC8A88C}" destId="{6534643B-D64F-437B-97D3-3FF7BD76E65F}" srcOrd="1" destOrd="0" presId="urn:microsoft.com/office/officeart/2005/8/layout/radial2"/>
    <dgm:cxn modelId="{DD2E3C61-C39D-48A9-A9FC-32C5C6F67D4F}" type="presParOf" srcId="{73745CE5-5B71-43C7-948A-FE1DDFC8A88C}" destId="{04B47E02-521E-4468-8F0F-C0E2B0D13750}" srcOrd="2" destOrd="0" presId="urn:microsoft.com/office/officeart/2005/8/layout/radial2"/>
    <dgm:cxn modelId="{A053CDB1-F60D-4AC9-9630-36D02F63C364}" type="presParOf" srcId="{04B47E02-521E-4468-8F0F-C0E2B0D13750}" destId="{B911D9F7-C548-4519-9BD5-7806C6F842A4}" srcOrd="0" destOrd="0" presId="urn:microsoft.com/office/officeart/2005/8/layout/radial2"/>
    <dgm:cxn modelId="{DFB79BCA-41FB-46C3-B9A5-33B668FA65D0}" type="presParOf" srcId="{04B47E02-521E-4468-8F0F-C0E2B0D13750}" destId="{1C46E240-2682-4494-98B3-4F53581FB3DE}" srcOrd="1" destOrd="0" presId="urn:microsoft.com/office/officeart/2005/8/layout/radial2"/>
    <dgm:cxn modelId="{F2D71945-C3BB-47B6-9B65-CB8541059A76}" type="presParOf" srcId="{73745CE5-5B71-43C7-948A-FE1DDFC8A88C}" destId="{B1D385F5-F83A-48DB-9195-D86A2D4A74C9}" srcOrd="3" destOrd="0" presId="urn:microsoft.com/office/officeart/2005/8/layout/radial2"/>
    <dgm:cxn modelId="{A39FEC1D-CBE7-4FDC-BF86-69FC98F6CE17}" type="presParOf" srcId="{73745CE5-5B71-43C7-948A-FE1DDFC8A88C}" destId="{262436B5-84E0-4163-A7F4-5D649B3E87C6}" srcOrd="4" destOrd="0" presId="urn:microsoft.com/office/officeart/2005/8/layout/radial2"/>
    <dgm:cxn modelId="{FFA8B2DF-1912-42C4-BE2E-917A0AE7874B}" type="presParOf" srcId="{262436B5-84E0-4163-A7F4-5D649B3E87C6}" destId="{B6CBD042-94FA-4993-937E-A5FE80E562F3}" srcOrd="0" destOrd="0" presId="urn:microsoft.com/office/officeart/2005/8/layout/radial2"/>
    <dgm:cxn modelId="{A8B1F519-B453-44F0-B8E3-CA4BC68BE531}" type="presParOf" srcId="{262436B5-84E0-4163-A7F4-5D649B3E87C6}" destId="{793F292A-C4C1-4041-96F3-F170C9F5A71D}" srcOrd="1" destOrd="0" presId="urn:microsoft.com/office/officeart/2005/8/layout/radial2"/>
    <dgm:cxn modelId="{7A2F63D5-7F09-4A67-8974-60941303E071}" type="presParOf" srcId="{73745CE5-5B71-43C7-948A-FE1DDFC8A88C}" destId="{10DCABD2-3E92-4969-8DAE-D18C878DA583}" srcOrd="5" destOrd="0" presId="urn:microsoft.com/office/officeart/2005/8/layout/radial2"/>
    <dgm:cxn modelId="{E844EF96-ABE0-43B3-8465-DED6AA736770}" type="presParOf" srcId="{73745CE5-5B71-43C7-948A-FE1DDFC8A88C}" destId="{001389BB-C144-4832-A255-D7A9A3D6DCD9}" srcOrd="6" destOrd="0" presId="urn:microsoft.com/office/officeart/2005/8/layout/radial2"/>
    <dgm:cxn modelId="{CA91D116-5FD2-4B63-86F1-42C4C91EB1E8}" type="presParOf" srcId="{001389BB-C144-4832-A255-D7A9A3D6DCD9}" destId="{B10EA3EB-5215-4703-B535-305C70129130}" srcOrd="0" destOrd="0" presId="urn:microsoft.com/office/officeart/2005/8/layout/radial2"/>
    <dgm:cxn modelId="{3CABD6CA-8A5C-4206-A7F7-793B3CF680E3}" type="presParOf" srcId="{001389BB-C144-4832-A255-D7A9A3D6DCD9}" destId="{1745FFEB-1921-4032-B1A4-FDDF03CFED0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7C131-83EC-43C9-BA0B-25A7EB30AF84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403118-6DD7-4C74-8037-462816418CB6}" type="pres">
      <dgm:prSet presAssocID="{EFD7C131-83EC-43C9-BA0B-25A7EB30AF8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745CE5-5B71-43C7-948A-FE1DDFC8A88C}" type="pres">
      <dgm:prSet presAssocID="{EFD7C131-83EC-43C9-BA0B-25A7EB30AF84}" presName="cycle" presStyleCnt="0"/>
      <dgm:spPr/>
    </dgm:pt>
  </dgm:ptLst>
  <dgm:cxnLst>
    <dgm:cxn modelId="{F864C198-4D16-4FED-A9EA-49E95F907E41}" type="presOf" srcId="{EFD7C131-83EC-43C9-BA0B-25A7EB30AF84}" destId="{A5403118-6DD7-4C74-8037-462816418CB6}" srcOrd="0" destOrd="0" presId="urn:microsoft.com/office/officeart/2005/8/layout/radial2"/>
    <dgm:cxn modelId="{35D2B0C4-869D-41F9-9107-B1B65363D4E2}" type="presParOf" srcId="{A5403118-6DD7-4C74-8037-462816418CB6}" destId="{73745CE5-5B71-43C7-948A-FE1DDFC8A88C}" srcOrd="0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34266D-5993-478A-9E45-C5401A44BE2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2B9EB-3471-41A7-BB90-B334E29F21B7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400" b="1" dirty="0" smtClean="0"/>
            <a:t>В рамках реализации мероприятия на в/з «</a:t>
          </a:r>
          <a:r>
            <a:rPr lang="ru-RU" sz="2400" b="1" dirty="0" err="1" smtClean="0"/>
            <a:t>Соцгородской</a:t>
          </a:r>
          <a:r>
            <a:rPr lang="ru-RU" sz="2400" b="1" dirty="0" smtClean="0"/>
            <a:t>» планируется :</a:t>
          </a:r>
          <a:endParaRPr lang="ru-RU" sz="2400" dirty="0"/>
        </a:p>
      </dgm:t>
    </dgm:pt>
    <dgm:pt modelId="{C16E479C-8A3B-42D3-9087-0BDDEB243AC3}" type="parTrans" cxnId="{8EF58188-667E-4CDE-BDB6-383618C039A8}">
      <dgm:prSet/>
      <dgm:spPr/>
      <dgm:t>
        <a:bodyPr/>
        <a:lstStyle/>
        <a:p>
          <a:endParaRPr lang="ru-RU"/>
        </a:p>
      </dgm:t>
    </dgm:pt>
    <dgm:pt modelId="{7C78CEDD-C701-4917-9902-D9879095818A}" type="sibTrans" cxnId="{8EF58188-667E-4CDE-BDB6-383618C039A8}">
      <dgm:prSet/>
      <dgm:spPr/>
      <dgm:t>
        <a:bodyPr/>
        <a:lstStyle/>
        <a:p>
          <a:endParaRPr lang="ru-RU"/>
        </a:p>
      </dgm:t>
    </dgm:pt>
    <dgm:pt modelId="{3DC66248-2C30-4284-90D9-5733F614F446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b="1" dirty="0" smtClean="0"/>
            <a:t>Установка системы охранной сигнализации;</a:t>
          </a:r>
          <a:endParaRPr lang="ru-RU" dirty="0"/>
        </a:p>
      </dgm:t>
    </dgm:pt>
    <dgm:pt modelId="{7CE99F33-F1C6-46B0-BDF9-375DEA5D85A1}" type="parTrans" cxnId="{657D7B21-A4E3-4139-9F43-6299513048D2}">
      <dgm:prSet/>
      <dgm:spPr/>
      <dgm:t>
        <a:bodyPr/>
        <a:lstStyle/>
        <a:p>
          <a:endParaRPr lang="ru-RU"/>
        </a:p>
      </dgm:t>
    </dgm:pt>
    <dgm:pt modelId="{06BA1F6D-8DD1-4F10-B189-82C787650BBB}" type="sibTrans" cxnId="{657D7B21-A4E3-4139-9F43-6299513048D2}">
      <dgm:prSet/>
      <dgm:spPr/>
      <dgm:t>
        <a:bodyPr/>
        <a:lstStyle/>
        <a:p>
          <a:endParaRPr lang="ru-RU"/>
        </a:p>
      </dgm:t>
    </dgm:pt>
    <dgm:pt modelId="{522E41FD-F29E-4702-94F1-107BFCE64A29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b="1" smtClean="0"/>
            <a:t>Установка системы телевизионной охраны;</a:t>
          </a:r>
          <a:endParaRPr lang="ru-RU"/>
        </a:p>
      </dgm:t>
    </dgm:pt>
    <dgm:pt modelId="{DBA57BC8-3CD8-4B24-861D-E928A42E9DEA}" type="parTrans" cxnId="{298917D5-A982-4396-80D0-3BCD8FDF9C2A}">
      <dgm:prSet/>
      <dgm:spPr/>
      <dgm:t>
        <a:bodyPr/>
        <a:lstStyle/>
        <a:p>
          <a:endParaRPr lang="ru-RU"/>
        </a:p>
      </dgm:t>
    </dgm:pt>
    <dgm:pt modelId="{8A1819D1-9FCC-4A57-9497-A4AA71CD2BFD}" type="sibTrans" cxnId="{298917D5-A982-4396-80D0-3BCD8FDF9C2A}">
      <dgm:prSet/>
      <dgm:spPr/>
      <dgm:t>
        <a:bodyPr/>
        <a:lstStyle/>
        <a:p>
          <a:endParaRPr lang="ru-RU"/>
        </a:p>
      </dgm:t>
    </dgm:pt>
    <dgm:pt modelId="{DA1C3678-FF51-44DA-9501-CCCA37C05E65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b="1" smtClean="0"/>
            <a:t>Оборудование помещения </a:t>
          </a:r>
          <a:r>
            <a:rPr lang="ru-RU" b="1" dirty="0" smtClean="0"/>
            <a:t>КПП турникетом</a:t>
          </a:r>
          <a:endParaRPr lang="ru-RU" dirty="0"/>
        </a:p>
      </dgm:t>
    </dgm:pt>
    <dgm:pt modelId="{82A209DB-5E6D-4892-92ED-0C572B256E12}" type="parTrans" cxnId="{BBACEE00-6BA1-4A50-A05D-A2474316F627}">
      <dgm:prSet/>
      <dgm:spPr/>
      <dgm:t>
        <a:bodyPr/>
        <a:lstStyle/>
        <a:p>
          <a:endParaRPr lang="ru-RU"/>
        </a:p>
      </dgm:t>
    </dgm:pt>
    <dgm:pt modelId="{DF4CBEA2-2C76-4C82-8DB9-DC9B4C64F677}" type="sibTrans" cxnId="{BBACEE00-6BA1-4A50-A05D-A2474316F627}">
      <dgm:prSet/>
      <dgm:spPr/>
      <dgm:t>
        <a:bodyPr/>
        <a:lstStyle/>
        <a:p>
          <a:endParaRPr lang="ru-RU"/>
        </a:p>
      </dgm:t>
    </dgm:pt>
    <dgm:pt modelId="{7785F10B-FCE1-4986-A44F-9FC1A4452F3E}" type="pres">
      <dgm:prSet presAssocID="{C834266D-5993-478A-9E45-C5401A44BE2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2346B6B-E71A-4298-B7F8-0389FF4A75AA}" type="pres">
      <dgm:prSet presAssocID="{3B82B9EB-3471-41A7-BB90-B334E29F21B7}" presName="root" presStyleCnt="0">
        <dgm:presLayoutVars>
          <dgm:chMax/>
          <dgm:chPref val="4"/>
        </dgm:presLayoutVars>
      </dgm:prSet>
      <dgm:spPr/>
    </dgm:pt>
    <dgm:pt modelId="{E1D36E2D-FAE7-4A87-8292-3B024CFB3C35}" type="pres">
      <dgm:prSet presAssocID="{3B82B9EB-3471-41A7-BB90-B334E29F21B7}" presName="rootComposite" presStyleCnt="0">
        <dgm:presLayoutVars/>
      </dgm:prSet>
      <dgm:spPr/>
    </dgm:pt>
    <dgm:pt modelId="{9E1A1EA7-3CE8-43BF-8DE3-993AD2C8BB79}" type="pres">
      <dgm:prSet presAssocID="{3B82B9EB-3471-41A7-BB90-B334E29F21B7}" presName="rootText" presStyleLbl="node0" presStyleIdx="0" presStyleCnt="1" custLinFactNeighborX="38" custLinFactNeighborY="592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B14637CA-FBCA-4E3F-9553-A9D9CFF84CF2}" type="pres">
      <dgm:prSet presAssocID="{3B82B9EB-3471-41A7-BB90-B334E29F21B7}" presName="childShape" presStyleCnt="0">
        <dgm:presLayoutVars>
          <dgm:chMax val="0"/>
          <dgm:chPref val="0"/>
        </dgm:presLayoutVars>
      </dgm:prSet>
      <dgm:spPr/>
    </dgm:pt>
    <dgm:pt modelId="{68B75C8B-1B0C-4BE0-8D95-F472772BB813}" type="pres">
      <dgm:prSet presAssocID="{3DC66248-2C30-4284-90D9-5733F614F446}" presName="childComposite" presStyleCnt="0">
        <dgm:presLayoutVars>
          <dgm:chMax val="0"/>
          <dgm:chPref val="0"/>
        </dgm:presLayoutVars>
      </dgm:prSet>
      <dgm:spPr/>
    </dgm:pt>
    <dgm:pt modelId="{E85B7D2D-9392-4C6E-9FAB-B17D2A5D8817}" type="pres">
      <dgm:prSet presAssocID="{3DC66248-2C30-4284-90D9-5733F614F446}" presName="Image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solidFill>
            <a:schemeClr val="tx2"/>
          </a:solidFill>
        </a:ln>
      </dgm:spPr>
    </dgm:pt>
    <dgm:pt modelId="{2BA3DA7D-41DB-40DC-B86D-E69DFB501AE5}" type="pres">
      <dgm:prSet presAssocID="{3DC66248-2C30-4284-90D9-5733F614F446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67FCE-0C4F-491A-9C85-D0B44C7EA8C8}" type="pres">
      <dgm:prSet presAssocID="{522E41FD-F29E-4702-94F1-107BFCE64A29}" presName="childComposite" presStyleCnt="0">
        <dgm:presLayoutVars>
          <dgm:chMax val="0"/>
          <dgm:chPref val="0"/>
        </dgm:presLayoutVars>
      </dgm:prSet>
      <dgm:spPr/>
    </dgm:pt>
    <dgm:pt modelId="{58C18E2E-DC0E-4CF9-AAFE-C1B4D799C9DF}" type="pres">
      <dgm:prSet presAssocID="{522E41FD-F29E-4702-94F1-107BFCE64A29}" presName="Image" presStyleLbl="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>
          <a:solidFill>
            <a:schemeClr val="tx2"/>
          </a:solidFill>
        </a:ln>
      </dgm:spPr>
    </dgm:pt>
    <dgm:pt modelId="{11F3BFED-C2AB-4673-8343-3C61880FCBFA}" type="pres">
      <dgm:prSet presAssocID="{522E41FD-F29E-4702-94F1-107BFCE64A29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835D3-7A98-4E0F-9CDC-8171CF0A64BD}" type="pres">
      <dgm:prSet presAssocID="{DA1C3678-FF51-44DA-9501-CCCA37C05E65}" presName="childComposite" presStyleCnt="0">
        <dgm:presLayoutVars>
          <dgm:chMax val="0"/>
          <dgm:chPref val="0"/>
        </dgm:presLayoutVars>
      </dgm:prSet>
      <dgm:spPr/>
    </dgm:pt>
    <dgm:pt modelId="{13D10262-4EF9-4D8B-8B12-36DD72B17FE9}" type="pres">
      <dgm:prSet presAssocID="{DA1C3678-FF51-44DA-9501-CCCA37C05E65}" presName="Image" presStyleLbl="nod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chemeClr val="tx2"/>
          </a:solidFill>
        </a:ln>
      </dgm:spPr>
    </dgm:pt>
    <dgm:pt modelId="{B8545D46-F4C0-4A60-855C-092C6A1B5F3F}" type="pres">
      <dgm:prSet presAssocID="{DA1C3678-FF51-44DA-9501-CCCA37C05E65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ACEE00-6BA1-4A50-A05D-A2474316F627}" srcId="{3B82B9EB-3471-41A7-BB90-B334E29F21B7}" destId="{DA1C3678-FF51-44DA-9501-CCCA37C05E65}" srcOrd="2" destOrd="0" parTransId="{82A209DB-5E6D-4892-92ED-0C572B256E12}" sibTransId="{DF4CBEA2-2C76-4C82-8DB9-DC9B4C64F677}"/>
    <dgm:cxn modelId="{BBB873BC-0DB9-48EF-BC47-9E5BCCE6E018}" type="presOf" srcId="{522E41FD-F29E-4702-94F1-107BFCE64A29}" destId="{11F3BFED-C2AB-4673-8343-3C61880FCBFA}" srcOrd="0" destOrd="0" presId="urn:microsoft.com/office/officeart/2008/layout/PictureAccentList"/>
    <dgm:cxn modelId="{657D7B21-A4E3-4139-9F43-6299513048D2}" srcId="{3B82B9EB-3471-41A7-BB90-B334E29F21B7}" destId="{3DC66248-2C30-4284-90D9-5733F614F446}" srcOrd="0" destOrd="0" parTransId="{7CE99F33-F1C6-46B0-BDF9-375DEA5D85A1}" sibTransId="{06BA1F6D-8DD1-4F10-B189-82C787650BBB}"/>
    <dgm:cxn modelId="{AB173B16-3754-4674-A293-172D2663EB4E}" type="presOf" srcId="{C834266D-5993-478A-9E45-C5401A44BE2F}" destId="{7785F10B-FCE1-4986-A44F-9FC1A4452F3E}" srcOrd="0" destOrd="0" presId="urn:microsoft.com/office/officeart/2008/layout/PictureAccentList"/>
    <dgm:cxn modelId="{41A71D87-CC9D-4659-A26C-58355B4C941F}" type="presOf" srcId="{3DC66248-2C30-4284-90D9-5733F614F446}" destId="{2BA3DA7D-41DB-40DC-B86D-E69DFB501AE5}" srcOrd="0" destOrd="0" presId="urn:microsoft.com/office/officeart/2008/layout/PictureAccentList"/>
    <dgm:cxn modelId="{8EF58188-667E-4CDE-BDB6-383618C039A8}" srcId="{C834266D-5993-478A-9E45-C5401A44BE2F}" destId="{3B82B9EB-3471-41A7-BB90-B334E29F21B7}" srcOrd="0" destOrd="0" parTransId="{C16E479C-8A3B-42D3-9087-0BDDEB243AC3}" sibTransId="{7C78CEDD-C701-4917-9902-D9879095818A}"/>
    <dgm:cxn modelId="{1E1DB2E1-B524-47BC-BF96-96143FB8B3C9}" type="presOf" srcId="{DA1C3678-FF51-44DA-9501-CCCA37C05E65}" destId="{B8545D46-F4C0-4A60-855C-092C6A1B5F3F}" srcOrd="0" destOrd="0" presId="urn:microsoft.com/office/officeart/2008/layout/PictureAccentList"/>
    <dgm:cxn modelId="{6D62745A-FCA9-40F6-A26B-8E1AD52D8C5E}" type="presOf" srcId="{3B82B9EB-3471-41A7-BB90-B334E29F21B7}" destId="{9E1A1EA7-3CE8-43BF-8DE3-993AD2C8BB79}" srcOrd="0" destOrd="0" presId="urn:microsoft.com/office/officeart/2008/layout/PictureAccentList"/>
    <dgm:cxn modelId="{298917D5-A982-4396-80D0-3BCD8FDF9C2A}" srcId="{3B82B9EB-3471-41A7-BB90-B334E29F21B7}" destId="{522E41FD-F29E-4702-94F1-107BFCE64A29}" srcOrd="1" destOrd="0" parTransId="{DBA57BC8-3CD8-4B24-861D-E928A42E9DEA}" sibTransId="{8A1819D1-9FCC-4A57-9497-A4AA71CD2BFD}"/>
    <dgm:cxn modelId="{96605146-C44F-4778-A1F5-676EEF4C4C0A}" type="presParOf" srcId="{7785F10B-FCE1-4986-A44F-9FC1A4452F3E}" destId="{52346B6B-E71A-4298-B7F8-0389FF4A75AA}" srcOrd="0" destOrd="0" presId="urn:microsoft.com/office/officeart/2008/layout/PictureAccentList"/>
    <dgm:cxn modelId="{74BC1E0C-4E60-446E-8CC6-BD9B715C8FA6}" type="presParOf" srcId="{52346B6B-E71A-4298-B7F8-0389FF4A75AA}" destId="{E1D36E2D-FAE7-4A87-8292-3B024CFB3C35}" srcOrd="0" destOrd="0" presId="urn:microsoft.com/office/officeart/2008/layout/PictureAccentList"/>
    <dgm:cxn modelId="{22404683-D70B-451D-B7F3-AFE354B9D819}" type="presParOf" srcId="{E1D36E2D-FAE7-4A87-8292-3B024CFB3C35}" destId="{9E1A1EA7-3CE8-43BF-8DE3-993AD2C8BB79}" srcOrd="0" destOrd="0" presId="urn:microsoft.com/office/officeart/2008/layout/PictureAccentList"/>
    <dgm:cxn modelId="{3F329CC9-0F3B-4663-81CC-7EEBFE567889}" type="presParOf" srcId="{52346B6B-E71A-4298-B7F8-0389FF4A75AA}" destId="{B14637CA-FBCA-4E3F-9553-A9D9CFF84CF2}" srcOrd="1" destOrd="0" presId="urn:microsoft.com/office/officeart/2008/layout/PictureAccentList"/>
    <dgm:cxn modelId="{D34104C3-04AD-4D7B-885F-738B7C392BE5}" type="presParOf" srcId="{B14637CA-FBCA-4E3F-9553-A9D9CFF84CF2}" destId="{68B75C8B-1B0C-4BE0-8D95-F472772BB813}" srcOrd="0" destOrd="0" presId="urn:microsoft.com/office/officeart/2008/layout/PictureAccentList"/>
    <dgm:cxn modelId="{C323876E-B939-4432-BD6F-3044866EF186}" type="presParOf" srcId="{68B75C8B-1B0C-4BE0-8D95-F472772BB813}" destId="{E85B7D2D-9392-4C6E-9FAB-B17D2A5D8817}" srcOrd="0" destOrd="0" presId="urn:microsoft.com/office/officeart/2008/layout/PictureAccentList"/>
    <dgm:cxn modelId="{0BDC0B12-A012-4B16-95C4-629B2071C4DA}" type="presParOf" srcId="{68B75C8B-1B0C-4BE0-8D95-F472772BB813}" destId="{2BA3DA7D-41DB-40DC-B86D-E69DFB501AE5}" srcOrd="1" destOrd="0" presId="urn:microsoft.com/office/officeart/2008/layout/PictureAccentList"/>
    <dgm:cxn modelId="{5BF6DFFB-DD96-4B45-AED1-B09C66750C2F}" type="presParOf" srcId="{B14637CA-FBCA-4E3F-9553-A9D9CFF84CF2}" destId="{F1E67FCE-0C4F-491A-9C85-D0B44C7EA8C8}" srcOrd="1" destOrd="0" presId="urn:microsoft.com/office/officeart/2008/layout/PictureAccentList"/>
    <dgm:cxn modelId="{8512A6F1-F4E6-4342-98D5-4E9F67523E62}" type="presParOf" srcId="{F1E67FCE-0C4F-491A-9C85-D0B44C7EA8C8}" destId="{58C18E2E-DC0E-4CF9-AAFE-C1B4D799C9DF}" srcOrd="0" destOrd="0" presId="urn:microsoft.com/office/officeart/2008/layout/PictureAccentList"/>
    <dgm:cxn modelId="{CD6E58E4-33C1-4039-83A8-BCB7B4BF685E}" type="presParOf" srcId="{F1E67FCE-0C4F-491A-9C85-D0B44C7EA8C8}" destId="{11F3BFED-C2AB-4673-8343-3C61880FCBFA}" srcOrd="1" destOrd="0" presId="urn:microsoft.com/office/officeart/2008/layout/PictureAccentList"/>
    <dgm:cxn modelId="{45E7147C-DAC3-4F9A-9121-74C7FFFEFEC0}" type="presParOf" srcId="{B14637CA-FBCA-4E3F-9553-A9D9CFF84CF2}" destId="{34D835D3-7A98-4E0F-9CDC-8171CF0A64BD}" srcOrd="2" destOrd="0" presId="urn:microsoft.com/office/officeart/2008/layout/PictureAccentList"/>
    <dgm:cxn modelId="{BD9D0313-27FD-4C51-9A93-1007C934D4A9}" type="presParOf" srcId="{34D835D3-7A98-4E0F-9CDC-8171CF0A64BD}" destId="{13D10262-4EF9-4D8B-8B12-36DD72B17FE9}" srcOrd="0" destOrd="0" presId="urn:microsoft.com/office/officeart/2008/layout/PictureAccentList"/>
    <dgm:cxn modelId="{B07A3C4D-CB62-4CED-B3D3-8C4D88C4BF55}" type="presParOf" srcId="{34D835D3-7A98-4E0F-9CDC-8171CF0A64BD}" destId="{B8545D46-F4C0-4A60-855C-092C6A1B5F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969C9C-790C-4368-B2F9-68A5D2FDC84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832087-8B9E-404C-8136-8A6799F160EE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Подключение к централизованным системам водоотведения 62 объектов </a:t>
          </a:r>
          <a:endParaRPr lang="ru-RU" sz="1200" dirty="0"/>
        </a:p>
      </dgm:t>
    </dgm:pt>
    <dgm:pt modelId="{ADDD4612-9818-4C8A-BF85-DDDD89A5AE7F}" type="parTrans" cxnId="{ED8FC3E4-549C-4A96-B15C-13AD302AFB57}">
      <dgm:prSet/>
      <dgm:spPr/>
      <dgm:t>
        <a:bodyPr/>
        <a:lstStyle/>
        <a:p>
          <a:endParaRPr lang="ru-RU"/>
        </a:p>
      </dgm:t>
    </dgm:pt>
    <dgm:pt modelId="{8E60555B-9B93-46D8-86B6-DA532EA98DDD}" type="sibTrans" cxnId="{ED8FC3E4-549C-4A96-B15C-13AD302AFB57}">
      <dgm:prSet/>
      <dgm:spPr/>
      <dgm:t>
        <a:bodyPr/>
        <a:lstStyle/>
        <a:p>
          <a:endParaRPr lang="ru-RU"/>
        </a:p>
      </dgm:t>
    </dgm:pt>
    <dgm:pt modelId="{8F9C0B89-3EFF-4B45-AF5E-6AA6D29F9897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Строительство новых канализационных сетей общей протяженностью – 3,43 км </a:t>
          </a:r>
          <a:endParaRPr lang="ru-RU" sz="1200" dirty="0"/>
        </a:p>
      </dgm:t>
    </dgm:pt>
    <dgm:pt modelId="{C2BA3E37-4659-4615-801F-2B8A15886F22}" type="parTrans" cxnId="{15C6FBAF-19E6-4D68-BB99-21C2FE81B68E}">
      <dgm:prSet/>
      <dgm:spPr/>
      <dgm:t>
        <a:bodyPr/>
        <a:lstStyle/>
        <a:p>
          <a:endParaRPr lang="ru-RU"/>
        </a:p>
      </dgm:t>
    </dgm:pt>
    <dgm:pt modelId="{84594857-CB8F-4CC0-A032-F1FBF41798A8}" type="sibTrans" cxnId="{15C6FBAF-19E6-4D68-BB99-21C2FE81B68E}">
      <dgm:prSet/>
      <dgm:spPr/>
      <dgm:t>
        <a:bodyPr/>
        <a:lstStyle/>
        <a:p>
          <a:endParaRPr lang="ru-RU"/>
        </a:p>
      </dgm:t>
    </dgm:pt>
    <dgm:pt modelId="{1745A77B-24D8-44B2-BB6B-75A74B1E2877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Реконструкция канализационного коллектора Ду500мм с увеличением до Ду800мм  в Центральном районе</a:t>
          </a:r>
          <a:endParaRPr lang="ru-RU" sz="1200" dirty="0"/>
        </a:p>
      </dgm:t>
    </dgm:pt>
    <dgm:pt modelId="{39164816-E02B-49D9-BFE9-57B5956296A6}" type="parTrans" cxnId="{171D461D-7CA5-478C-BF0B-2DC208DEB6DD}">
      <dgm:prSet/>
      <dgm:spPr/>
      <dgm:t>
        <a:bodyPr/>
        <a:lstStyle/>
        <a:p>
          <a:endParaRPr lang="ru-RU"/>
        </a:p>
      </dgm:t>
    </dgm:pt>
    <dgm:pt modelId="{49E9082F-383A-44FF-B7D1-A49C9BDDE99F}" type="sibTrans" cxnId="{171D461D-7CA5-478C-BF0B-2DC208DEB6DD}">
      <dgm:prSet/>
      <dgm:spPr/>
      <dgm:t>
        <a:bodyPr/>
        <a:lstStyle/>
        <a:p>
          <a:endParaRPr lang="ru-RU"/>
        </a:p>
      </dgm:t>
    </dgm:pt>
    <dgm:pt modelId="{D84930B2-17CC-4D12-A1C5-A701EBEEB9DE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200" dirty="0" smtClean="0"/>
            <a:t>Реконструкция коллектора  Ду150-200 мм в Комсомольском районе с увеличением до Ду250 мм</a:t>
          </a:r>
          <a:endParaRPr lang="ru-RU" sz="1200" dirty="0"/>
        </a:p>
      </dgm:t>
    </dgm:pt>
    <dgm:pt modelId="{FF0076FF-C9F5-4F63-90B1-18B8E9C0ED0F}" type="parTrans" cxnId="{23BD0B1B-B9BD-4126-8698-6AE384609E96}">
      <dgm:prSet/>
      <dgm:spPr/>
      <dgm:t>
        <a:bodyPr/>
        <a:lstStyle/>
        <a:p>
          <a:endParaRPr lang="ru-RU"/>
        </a:p>
      </dgm:t>
    </dgm:pt>
    <dgm:pt modelId="{25880F08-88AB-4D28-9CD6-CE9AC42F27F4}" type="sibTrans" cxnId="{23BD0B1B-B9BD-4126-8698-6AE384609E96}">
      <dgm:prSet/>
      <dgm:spPr/>
      <dgm:t>
        <a:bodyPr/>
        <a:lstStyle/>
        <a:p>
          <a:endParaRPr lang="ru-RU"/>
        </a:p>
      </dgm:t>
    </dgm:pt>
    <dgm:pt modelId="{5EFED236-49F1-4FEC-A0FF-EE8068994A74}" type="pres">
      <dgm:prSet presAssocID="{09969C9C-790C-4368-B2F9-68A5D2FDC84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5EF0CC-8FC1-4BCD-8DA2-7B391DC34139}" type="pres">
      <dgm:prSet presAssocID="{FF832087-8B9E-404C-8136-8A6799F160EE}" presName="horFlow" presStyleCnt="0"/>
      <dgm:spPr/>
    </dgm:pt>
    <dgm:pt modelId="{942CEF9F-20E3-4DE8-9B0D-9DEA095059EB}" type="pres">
      <dgm:prSet presAssocID="{FF832087-8B9E-404C-8136-8A6799F160EE}" presName="bigChev" presStyleLbl="node1" presStyleIdx="0" presStyleCnt="4" custFlipVert="0" custScaleX="42173" custScaleY="28423" custLinFactNeighborX="-41875" custLinFactNeighborY="-613"/>
      <dgm:spPr/>
      <dgm:t>
        <a:bodyPr/>
        <a:lstStyle/>
        <a:p>
          <a:endParaRPr lang="ru-RU"/>
        </a:p>
      </dgm:t>
    </dgm:pt>
    <dgm:pt modelId="{445E1802-0530-453C-934D-CCD71A7EBBFB}" type="pres">
      <dgm:prSet presAssocID="{FF832087-8B9E-404C-8136-8A6799F160EE}" presName="vSp" presStyleCnt="0"/>
      <dgm:spPr/>
    </dgm:pt>
    <dgm:pt modelId="{AD6A1C2C-31E3-408A-9B61-086B9B8F0DBB}" type="pres">
      <dgm:prSet presAssocID="{8F9C0B89-3EFF-4B45-AF5E-6AA6D29F9897}" presName="horFlow" presStyleCnt="0"/>
      <dgm:spPr/>
    </dgm:pt>
    <dgm:pt modelId="{05C29A69-CE7F-44B4-827D-94F5480FE850}" type="pres">
      <dgm:prSet presAssocID="{8F9C0B89-3EFF-4B45-AF5E-6AA6D29F9897}" presName="bigChev" presStyleLbl="node1" presStyleIdx="1" presStyleCnt="4" custAng="0" custScaleX="42180" custScaleY="28470" custLinFactNeighborX="-41639" custLinFactNeighborY="-11365"/>
      <dgm:spPr/>
      <dgm:t>
        <a:bodyPr/>
        <a:lstStyle/>
        <a:p>
          <a:endParaRPr lang="ru-RU"/>
        </a:p>
      </dgm:t>
    </dgm:pt>
    <dgm:pt modelId="{2CC8C139-7F81-4523-A531-D055BA69B919}" type="pres">
      <dgm:prSet presAssocID="{8F9C0B89-3EFF-4B45-AF5E-6AA6D29F9897}" presName="vSp" presStyleCnt="0"/>
      <dgm:spPr/>
    </dgm:pt>
    <dgm:pt modelId="{39EFE7AD-F069-4312-92C7-37BB536FE310}" type="pres">
      <dgm:prSet presAssocID="{1745A77B-24D8-44B2-BB6B-75A74B1E2877}" presName="horFlow" presStyleCnt="0"/>
      <dgm:spPr/>
    </dgm:pt>
    <dgm:pt modelId="{7811F9B2-8186-490B-BF8C-C3C2BBA00B27}" type="pres">
      <dgm:prSet presAssocID="{1745A77B-24D8-44B2-BB6B-75A74B1E2877}" presName="bigChev" presStyleLbl="node1" presStyleIdx="2" presStyleCnt="4" custScaleX="42619" custScaleY="30248" custLinFactNeighborX="-40269" custLinFactNeighborY="-23899"/>
      <dgm:spPr/>
      <dgm:t>
        <a:bodyPr/>
        <a:lstStyle/>
        <a:p>
          <a:endParaRPr lang="ru-RU"/>
        </a:p>
      </dgm:t>
    </dgm:pt>
    <dgm:pt modelId="{D6BE092A-EAE2-4E72-B9C2-56A90AE40B18}" type="pres">
      <dgm:prSet presAssocID="{1745A77B-24D8-44B2-BB6B-75A74B1E2877}" presName="vSp" presStyleCnt="0"/>
      <dgm:spPr/>
    </dgm:pt>
    <dgm:pt modelId="{13A06AC0-36CC-4EBE-BF74-E3A7CE29C2D0}" type="pres">
      <dgm:prSet presAssocID="{D84930B2-17CC-4D12-A1C5-A701EBEEB9DE}" presName="horFlow" presStyleCnt="0"/>
      <dgm:spPr/>
    </dgm:pt>
    <dgm:pt modelId="{9541E828-F0EC-4000-9678-F7032E3964CF}" type="pres">
      <dgm:prSet presAssocID="{D84930B2-17CC-4D12-A1C5-A701EBEEB9DE}" presName="bigChev" presStyleLbl="node1" presStyleIdx="3" presStyleCnt="4" custScaleX="43115" custScaleY="30142" custLinFactNeighborX="-38555" custLinFactNeighborY="-35618"/>
      <dgm:spPr/>
      <dgm:t>
        <a:bodyPr/>
        <a:lstStyle/>
        <a:p>
          <a:endParaRPr lang="ru-RU"/>
        </a:p>
      </dgm:t>
    </dgm:pt>
  </dgm:ptLst>
  <dgm:cxnLst>
    <dgm:cxn modelId="{B5E0564F-AC7C-40A7-9AFC-2AD0D0C6DEF3}" type="presOf" srcId="{09969C9C-790C-4368-B2F9-68A5D2FDC841}" destId="{5EFED236-49F1-4FEC-A0FF-EE8068994A74}" srcOrd="0" destOrd="0" presId="urn:microsoft.com/office/officeart/2005/8/layout/lProcess3"/>
    <dgm:cxn modelId="{12D45876-7AC6-4249-9393-0889C932C95E}" type="presOf" srcId="{1745A77B-24D8-44B2-BB6B-75A74B1E2877}" destId="{7811F9B2-8186-490B-BF8C-C3C2BBA00B27}" srcOrd="0" destOrd="0" presId="urn:microsoft.com/office/officeart/2005/8/layout/lProcess3"/>
    <dgm:cxn modelId="{23BD0B1B-B9BD-4126-8698-6AE384609E96}" srcId="{09969C9C-790C-4368-B2F9-68A5D2FDC841}" destId="{D84930B2-17CC-4D12-A1C5-A701EBEEB9DE}" srcOrd="3" destOrd="0" parTransId="{FF0076FF-C9F5-4F63-90B1-18B8E9C0ED0F}" sibTransId="{25880F08-88AB-4D28-9CD6-CE9AC42F27F4}"/>
    <dgm:cxn modelId="{29595195-73F2-4C24-8804-B569AD7C418B}" type="presOf" srcId="{FF832087-8B9E-404C-8136-8A6799F160EE}" destId="{942CEF9F-20E3-4DE8-9B0D-9DEA095059EB}" srcOrd="0" destOrd="0" presId="urn:microsoft.com/office/officeart/2005/8/layout/lProcess3"/>
    <dgm:cxn modelId="{4D72DC11-928B-4BB3-9B00-35DC34C24AD2}" type="presOf" srcId="{8F9C0B89-3EFF-4B45-AF5E-6AA6D29F9897}" destId="{05C29A69-CE7F-44B4-827D-94F5480FE850}" srcOrd="0" destOrd="0" presId="urn:microsoft.com/office/officeart/2005/8/layout/lProcess3"/>
    <dgm:cxn modelId="{ED8FC3E4-549C-4A96-B15C-13AD302AFB57}" srcId="{09969C9C-790C-4368-B2F9-68A5D2FDC841}" destId="{FF832087-8B9E-404C-8136-8A6799F160EE}" srcOrd="0" destOrd="0" parTransId="{ADDD4612-9818-4C8A-BF85-DDDD89A5AE7F}" sibTransId="{8E60555B-9B93-46D8-86B6-DA532EA98DDD}"/>
    <dgm:cxn modelId="{C6B266D1-7F50-43BA-9617-F7B76390586B}" type="presOf" srcId="{D84930B2-17CC-4D12-A1C5-A701EBEEB9DE}" destId="{9541E828-F0EC-4000-9678-F7032E3964CF}" srcOrd="0" destOrd="0" presId="urn:microsoft.com/office/officeart/2005/8/layout/lProcess3"/>
    <dgm:cxn modelId="{171D461D-7CA5-478C-BF0B-2DC208DEB6DD}" srcId="{09969C9C-790C-4368-B2F9-68A5D2FDC841}" destId="{1745A77B-24D8-44B2-BB6B-75A74B1E2877}" srcOrd="2" destOrd="0" parTransId="{39164816-E02B-49D9-BFE9-57B5956296A6}" sibTransId="{49E9082F-383A-44FF-B7D1-A49C9BDDE99F}"/>
    <dgm:cxn modelId="{15C6FBAF-19E6-4D68-BB99-21C2FE81B68E}" srcId="{09969C9C-790C-4368-B2F9-68A5D2FDC841}" destId="{8F9C0B89-3EFF-4B45-AF5E-6AA6D29F9897}" srcOrd="1" destOrd="0" parTransId="{C2BA3E37-4659-4615-801F-2B8A15886F22}" sibTransId="{84594857-CB8F-4CC0-A032-F1FBF41798A8}"/>
    <dgm:cxn modelId="{C3B66D77-7487-4A0B-ADB2-948C70AFE947}" type="presParOf" srcId="{5EFED236-49F1-4FEC-A0FF-EE8068994A74}" destId="{205EF0CC-8FC1-4BCD-8DA2-7B391DC34139}" srcOrd="0" destOrd="0" presId="urn:microsoft.com/office/officeart/2005/8/layout/lProcess3"/>
    <dgm:cxn modelId="{374947D3-5121-4275-A6C7-55FD1B4BD40F}" type="presParOf" srcId="{205EF0CC-8FC1-4BCD-8DA2-7B391DC34139}" destId="{942CEF9F-20E3-4DE8-9B0D-9DEA095059EB}" srcOrd="0" destOrd="0" presId="urn:microsoft.com/office/officeart/2005/8/layout/lProcess3"/>
    <dgm:cxn modelId="{57D6283C-7706-451F-826D-5C9B6A5F1BC5}" type="presParOf" srcId="{5EFED236-49F1-4FEC-A0FF-EE8068994A74}" destId="{445E1802-0530-453C-934D-CCD71A7EBBFB}" srcOrd="1" destOrd="0" presId="urn:microsoft.com/office/officeart/2005/8/layout/lProcess3"/>
    <dgm:cxn modelId="{D15E41A5-1119-41FE-9BBD-835E14893971}" type="presParOf" srcId="{5EFED236-49F1-4FEC-A0FF-EE8068994A74}" destId="{AD6A1C2C-31E3-408A-9B61-086B9B8F0DBB}" srcOrd="2" destOrd="0" presId="urn:microsoft.com/office/officeart/2005/8/layout/lProcess3"/>
    <dgm:cxn modelId="{8C998988-06B3-4758-A046-5375C2704CE1}" type="presParOf" srcId="{AD6A1C2C-31E3-408A-9B61-086B9B8F0DBB}" destId="{05C29A69-CE7F-44B4-827D-94F5480FE850}" srcOrd="0" destOrd="0" presId="urn:microsoft.com/office/officeart/2005/8/layout/lProcess3"/>
    <dgm:cxn modelId="{9E33E5D1-1B29-40A9-8550-99C9081994FD}" type="presParOf" srcId="{5EFED236-49F1-4FEC-A0FF-EE8068994A74}" destId="{2CC8C139-7F81-4523-A531-D055BA69B919}" srcOrd="3" destOrd="0" presId="urn:microsoft.com/office/officeart/2005/8/layout/lProcess3"/>
    <dgm:cxn modelId="{16B4191C-FD48-4BEF-8438-1DC15ECA01BD}" type="presParOf" srcId="{5EFED236-49F1-4FEC-A0FF-EE8068994A74}" destId="{39EFE7AD-F069-4312-92C7-37BB536FE310}" srcOrd="4" destOrd="0" presId="urn:microsoft.com/office/officeart/2005/8/layout/lProcess3"/>
    <dgm:cxn modelId="{A6D490E9-04E7-41A2-A03C-C5676518C6A2}" type="presParOf" srcId="{39EFE7AD-F069-4312-92C7-37BB536FE310}" destId="{7811F9B2-8186-490B-BF8C-C3C2BBA00B27}" srcOrd="0" destOrd="0" presId="urn:microsoft.com/office/officeart/2005/8/layout/lProcess3"/>
    <dgm:cxn modelId="{EF81ADD9-998D-4DBE-B557-F83509E01A94}" type="presParOf" srcId="{5EFED236-49F1-4FEC-A0FF-EE8068994A74}" destId="{D6BE092A-EAE2-4E72-B9C2-56A90AE40B18}" srcOrd="5" destOrd="0" presId="urn:microsoft.com/office/officeart/2005/8/layout/lProcess3"/>
    <dgm:cxn modelId="{91B51426-F823-4D6D-B6B0-6E57C2C9AADD}" type="presParOf" srcId="{5EFED236-49F1-4FEC-A0FF-EE8068994A74}" destId="{13A06AC0-36CC-4EBE-BF74-E3A7CE29C2D0}" srcOrd="6" destOrd="0" presId="urn:microsoft.com/office/officeart/2005/8/layout/lProcess3"/>
    <dgm:cxn modelId="{6170F176-195A-4323-B7AB-1E580A9CD73F}" type="presParOf" srcId="{13A06AC0-36CC-4EBE-BF74-E3A7CE29C2D0}" destId="{9541E828-F0EC-4000-9678-F7032E3964C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CEF9F-20E3-4DE8-9B0D-9DEA095059EB}">
      <dsp:nvSpPr>
        <dsp:cNvPr id="0" name=""/>
        <dsp:cNvSpPr/>
      </dsp:nvSpPr>
      <dsp:spPr>
        <a:xfrm>
          <a:off x="0" y="0"/>
          <a:ext cx="3881210" cy="9955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Подключение к централизованным системам холодного водоснабжения 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83 объектов </a:t>
          </a:r>
          <a:endParaRPr lang="ru-RU" sz="1200" kern="1200" dirty="0"/>
        </a:p>
      </dsp:txBody>
      <dsp:txXfrm>
        <a:off x="497786" y="0"/>
        <a:ext cx="2885639" cy="995571"/>
      </dsp:txXfrm>
    </dsp:sp>
    <dsp:sp modelId="{05C29A69-CE7F-44B4-827D-94F5480FE850}">
      <dsp:nvSpPr>
        <dsp:cNvPr id="0" name=""/>
        <dsp:cNvSpPr/>
      </dsp:nvSpPr>
      <dsp:spPr>
        <a:xfrm>
          <a:off x="0" y="1078157"/>
          <a:ext cx="3877455" cy="9907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Строительство новых водопроводных сетей общей протяженностью – 3,50 км </a:t>
          </a:r>
          <a:endParaRPr lang="ru-RU" sz="1200" kern="1200" dirty="0"/>
        </a:p>
      </dsp:txBody>
      <dsp:txXfrm>
        <a:off x="495360" y="1078157"/>
        <a:ext cx="2886735" cy="990720"/>
      </dsp:txXfrm>
    </dsp:sp>
    <dsp:sp modelId="{7811F9B2-8186-490B-BF8C-C3C2BBA00B27}">
      <dsp:nvSpPr>
        <dsp:cNvPr id="0" name=""/>
        <dsp:cNvSpPr/>
      </dsp:nvSpPr>
      <dsp:spPr>
        <a:xfrm>
          <a:off x="0" y="2131338"/>
          <a:ext cx="3830203" cy="8886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Строительство нового водовода Ду500мм  и реконструкция водовода Ду300мм с увеличением до Ду500 мм в Центральном районе</a:t>
          </a:r>
          <a:endParaRPr lang="ru-RU" sz="1200" kern="1200" dirty="0"/>
        </a:p>
      </dsp:txBody>
      <dsp:txXfrm>
        <a:off x="444307" y="2131338"/>
        <a:ext cx="2941590" cy="888613"/>
      </dsp:txXfrm>
    </dsp:sp>
    <dsp:sp modelId="{9541E828-F0EC-4000-9678-F7032E3964CF}">
      <dsp:nvSpPr>
        <dsp:cNvPr id="0" name=""/>
        <dsp:cNvSpPr/>
      </dsp:nvSpPr>
      <dsp:spPr>
        <a:xfrm>
          <a:off x="0" y="3091330"/>
          <a:ext cx="4010839" cy="11254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Реконструкция сетей водопровода  Ду100-200 мм с увеличением диаметра до 200 мм, реконструкция систем водоснабжения центральной части Комсомольского района с установкой регуляторов давления </a:t>
          </a:r>
          <a:endParaRPr lang="ru-RU" sz="1200" kern="1200" dirty="0"/>
        </a:p>
      </dsp:txBody>
      <dsp:txXfrm>
        <a:off x="562749" y="3091330"/>
        <a:ext cx="2885342" cy="11254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CABD2-3E92-4969-8DAE-D18C878DA583}">
      <dsp:nvSpPr>
        <dsp:cNvPr id="0" name=""/>
        <dsp:cNvSpPr/>
      </dsp:nvSpPr>
      <dsp:spPr>
        <a:xfrm rot="2375126">
          <a:off x="3406655" y="3496505"/>
          <a:ext cx="66007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66007" y="242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385F5-F83A-48DB-9195-D86A2D4A74C9}">
      <dsp:nvSpPr>
        <dsp:cNvPr id="0" name=""/>
        <dsp:cNvSpPr/>
      </dsp:nvSpPr>
      <dsp:spPr>
        <a:xfrm rot="21270601">
          <a:off x="3414107" y="2612125"/>
          <a:ext cx="50498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50498" y="242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34643B-D64F-437B-97D3-3FF7BD76E65F}">
      <dsp:nvSpPr>
        <dsp:cNvPr id="0" name=""/>
        <dsp:cNvSpPr/>
      </dsp:nvSpPr>
      <dsp:spPr>
        <a:xfrm rot="19131278">
          <a:off x="3323658" y="1647866"/>
          <a:ext cx="733450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733450" y="242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22624-A712-485E-8693-658227A937B6}">
      <dsp:nvSpPr>
        <dsp:cNvPr id="0" name=""/>
        <dsp:cNvSpPr/>
      </dsp:nvSpPr>
      <dsp:spPr>
        <a:xfrm>
          <a:off x="89954" y="757911"/>
          <a:ext cx="3147769" cy="310243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11D9F7-C548-4519-9BD5-7806C6F842A4}">
      <dsp:nvSpPr>
        <dsp:cNvPr id="0" name=""/>
        <dsp:cNvSpPr/>
      </dsp:nvSpPr>
      <dsp:spPr>
        <a:xfrm>
          <a:off x="3582499" y="102774"/>
          <a:ext cx="2094304" cy="14972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Модернизация насосных станций I и II подъема водозабора «Соцгородской» с внедрением системы АСУ ТП</a:t>
          </a:r>
          <a:endParaRPr lang="ru-RU" sz="1200" kern="1200" dirty="0"/>
        </a:p>
      </dsp:txBody>
      <dsp:txXfrm>
        <a:off x="3889203" y="322039"/>
        <a:ext cx="1480896" cy="1058708"/>
      </dsp:txXfrm>
    </dsp:sp>
    <dsp:sp modelId="{B6CBD042-94FA-4993-937E-A5FE80E562F3}">
      <dsp:nvSpPr>
        <dsp:cNvPr id="0" name=""/>
        <dsp:cNvSpPr/>
      </dsp:nvSpPr>
      <dsp:spPr>
        <a:xfrm>
          <a:off x="3453501" y="1679873"/>
          <a:ext cx="2388615" cy="16806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Модернизация водозабора «Портовый» с заменой технологического и силового оборудования</a:t>
          </a:r>
          <a:endParaRPr lang="ru-RU" sz="1200" kern="1200" dirty="0"/>
        </a:p>
      </dsp:txBody>
      <dsp:txXfrm>
        <a:off x="3803306" y="1925997"/>
        <a:ext cx="1689005" cy="1188389"/>
      </dsp:txXfrm>
    </dsp:sp>
    <dsp:sp modelId="{B10EA3EB-5215-4703-B535-305C70129130}">
      <dsp:nvSpPr>
        <dsp:cNvPr id="0" name=""/>
        <dsp:cNvSpPr/>
      </dsp:nvSpPr>
      <dsp:spPr>
        <a:xfrm>
          <a:off x="3003785" y="3354253"/>
          <a:ext cx="2496233" cy="16761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Замена силовой столбовой подстанции, для организации надежного электроснабжения скважин водозабора «Соцгородской»</a:t>
          </a:r>
          <a:r>
            <a:rPr lang="ru-RU" sz="1000" kern="1200" dirty="0" smtClean="0"/>
            <a:t>;</a:t>
          </a:r>
          <a:endParaRPr lang="ru-RU" sz="1000" kern="1200" dirty="0"/>
        </a:p>
      </dsp:txBody>
      <dsp:txXfrm>
        <a:off x="3369350" y="3599716"/>
        <a:ext cx="1765103" cy="11852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A1EA7-3CE8-43BF-8DE3-993AD2C8BB79}">
      <dsp:nvSpPr>
        <dsp:cNvPr id="0" name=""/>
        <dsp:cNvSpPr/>
      </dsp:nvSpPr>
      <dsp:spPr>
        <a:xfrm>
          <a:off x="331874" y="48985"/>
          <a:ext cx="6227027" cy="8047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В рамках реализации мероприятия на в/з «</a:t>
          </a:r>
          <a:r>
            <a:rPr lang="ru-RU" sz="2400" b="1" kern="1200" dirty="0" err="1" smtClean="0"/>
            <a:t>Соцгородской</a:t>
          </a:r>
          <a:r>
            <a:rPr lang="ru-RU" sz="2400" b="1" kern="1200" dirty="0" smtClean="0"/>
            <a:t>» планируется :</a:t>
          </a:r>
          <a:endParaRPr lang="ru-RU" sz="2400" kern="1200" dirty="0"/>
        </a:p>
      </dsp:txBody>
      <dsp:txXfrm>
        <a:off x="355443" y="72554"/>
        <a:ext cx="6179889" cy="757577"/>
      </dsp:txXfrm>
    </dsp:sp>
    <dsp:sp modelId="{E85B7D2D-9392-4C6E-9FAB-B17D2A5D8817}">
      <dsp:nvSpPr>
        <dsp:cNvPr id="0" name=""/>
        <dsp:cNvSpPr/>
      </dsp:nvSpPr>
      <dsp:spPr>
        <a:xfrm>
          <a:off x="329507" y="950902"/>
          <a:ext cx="804715" cy="80471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3DA7D-41DB-40DC-B86D-E69DFB501AE5}">
      <dsp:nvSpPr>
        <dsp:cNvPr id="0" name=""/>
        <dsp:cNvSpPr/>
      </dsp:nvSpPr>
      <dsp:spPr>
        <a:xfrm>
          <a:off x="1182505" y="950902"/>
          <a:ext cx="5374029" cy="80471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Установка системы охранной сигнализации;</a:t>
          </a:r>
          <a:endParaRPr lang="ru-RU" sz="1700" kern="1200" dirty="0"/>
        </a:p>
      </dsp:txBody>
      <dsp:txXfrm>
        <a:off x="1221795" y="990192"/>
        <a:ext cx="5295449" cy="726135"/>
      </dsp:txXfrm>
    </dsp:sp>
    <dsp:sp modelId="{58C18E2E-DC0E-4CF9-AAFE-C1B4D799C9DF}">
      <dsp:nvSpPr>
        <dsp:cNvPr id="0" name=""/>
        <dsp:cNvSpPr/>
      </dsp:nvSpPr>
      <dsp:spPr>
        <a:xfrm>
          <a:off x="329507" y="1852182"/>
          <a:ext cx="804715" cy="80471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3BFED-C2AB-4673-8343-3C61880FCBFA}">
      <dsp:nvSpPr>
        <dsp:cNvPr id="0" name=""/>
        <dsp:cNvSpPr/>
      </dsp:nvSpPr>
      <dsp:spPr>
        <a:xfrm>
          <a:off x="1182505" y="1852182"/>
          <a:ext cx="5374029" cy="80471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/>
            <a:t>Установка системы телевизионной охраны;</a:t>
          </a:r>
          <a:endParaRPr lang="ru-RU" sz="1700" kern="1200"/>
        </a:p>
      </dsp:txBody>
      <dsp:txXfrm>
        <a:off x="1221795" y="1891472"/>
        <a:ext cx="5295449" cy="726135"/>
      </dsp:txXfrm>
    </dsp:sp>
    <dsp:sp modelId="{13D10262-4EF9-4D8B-8B12-36DD72B17FE9}">
      <dsp:nvSpPr>
        <dsp:cNvPr id="0" name=""/>
        <dsp:cNvSpPr/>
      </dsp:nvSpPr>
      <dsp:spPr>
        <a:xfrm>
          <a:off x="329507" y="2753463"/>
          <a:ext cx="804715" cy="80471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45D46-F4C0-4A60-855C-092C6A1B5F3F}">
      <dsp:nvSpPr>
        <dsp:cNvPr id="0" name=""/>
        <dsp:cNvSpPr/>
      </dsp:nvSpPr>
      <dsp:spPr>
        <a:xfrm>
          <a:off x="1182505" y="2753463"/>
          <a:ext cx="5374029" cy="80471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/>
            <a:t>Оборудование помещения </a:t>
          </a:r>
          <a:r>
            <a:rPr lang="ru-RU" sz="1700" b="1" kern="1200" dirty="0" smtClean="0"/>
            <a:t>КПП турникетом</a:t>
          </a:r>
          <a:endParaRPr lang="ru-RU" sz="1700" kern="1200" dirty="0"/>
        </a:p>
      </dsp:txBody>
      <dsp:txXfrm>
        <a:off x="1221795" y="2792753"/>
        <a:ext cx="5295449" cy="7261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CEF9F-20E3-4DE8-9B0D-9DEA095059EB}">
      <dsp:nvSpPr>
        <dsp:cNvPr id="0" name=""/>
        <dsp:cNvSpPr/>
      </dsp:nvSpPr>
      <dsp:spPr>
        <a:xfrm>
          <a:off x="0" y="0"/>
          <a:ext cx="3267901" cy="8809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Подключение к централизованным системам водоотведения 62 объектов </a:t>
          </a:r>
          <a:endParaRPr lang="ru-RU" sz="1200" kern="1200" dirty="0"/>
        </a:p>
      </dsp:txBody>
      <dsp:txXfrm>
        <a:off x="440488" y="0"/>
        <a:ext cx="2386925" cy="880976"/>
      </dsp:txXfrm>
    </dsp:sp>
    <dsp:sp modelId="{05C29A69-CE7F-44B4-827D-94F5480FE850}">
      <dsp:nvSpPr>
        <dsp:cNvPr id="0" name=""/>
        <dsp:cNvSpPr/>
      </dsp:nvSpPr>
      <dsp:spPr>
        <a:xfrm>
          <a:off x="0" y="963841"/>
          <a:ext cx="3268443" cy="8824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Строительство новых канализационных сетей общей протяженностью – 3,43 км </a:t>
          </a:r>
          <a:endParaRPr lang="ru-RU" sz="1200" kern="1200" dirty="0"/>
        </a:p>
      </dsp:txBody>
      <dsp:txXfrm>
        <a:off x="441217" y="963841"/>
        <a:ext cx="2386010" cy="882433"/>
      </dsp:txXfrm>
    </dsp:sp>
    <dsp:sp modelId="{7811F9B2-8186-490B-BF8C-C3C2BBA00B27}">
      <dsp:nvSpPr>
        <dsp:cNvPr id="0" name=""/>
        <dsp:cNvSpPr/>
      </dsp:nvSpPr>
      <dsp:spPr>
        <a:xfrm>
          <a:off x="0" y="1891714"/>
          <a:ext cx="3302460" cy="9375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Реконструкция канализационного коллектора Ду500мм с увеличением до Ду800мм  в Центральном районе</a:t>
          </a:r>
          <a:endParaRPr lang="ru-RU" sz="1200" kern="1200" dirty="0"/>
        </a:p>
      </dsp:txBody>
      <dsp:txXfrm>
        <a:off x="468771" y="1891714"/>
        <a:ext cx="2364918" cy="937542"/>
      </dsp:txXfrm>
    </dsp:sp>
    <dsp:sp modelId="{9541E828-F0EC-4000-9678-F7032E3964CF}">
      <dsp:nvSpPr>
        <dsp:cNvPr id="0" name=""/>
        <dsp:cNvSpPr/>
      </dsp:nvSpPr>
      <dsp:spPr>
        <a:xfrm>
          <a:off x="0" y="2899956"/>
          <a:ext cx="3340894" cy="9342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Реконструкция коллектора  Ду150-200 мм в Комсомольском районе с увеличением до Ду250 мм</a:t>
          </a:r>
          <a:endParaRPr lang="ru-RU" sz="1200" kern="1200" dirty="0"/>
        </a:p>
      </dsp:txBody>
      <dsp:txXfrm>
        <a:off x="467129" y="2899956"/>
        <a:ext cx="2406637" cy="934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6" y="1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76A8ECD-D3F8-4CB7-ADA6-DB927FE53768}" type="datetimeFigureOut">
              <a:rPr lang="ru-RU"/>
              <a:pPr/>
              <a:t>27.11.2018</a:t>
            </a:fld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8585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6" y="9428585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4308CA-9ECD-4938-A3B7-3AB3B4BEC9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3422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8055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 defTabSz="91391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8055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 defTabSz="913918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600AE7D-F9E9-4F84-A156-86B40493E244}" type="datetimeFigureOut">
              <a:rPr lang="ru-RU"/>
              <a:pPr>
                <a:defRPr/>
              </a:pPr>
              <a:t>27.11.2018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35525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13" tIns="45706" rIns="91413" bIns="4570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5"/>
            <a:ext cx="2945659" cy="498054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 defTabSz="91391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8054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 defTabSz="913918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FCAF51E-F1B1-43A5-A16B-11FDE8702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1444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88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5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2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9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80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97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6043" y="2129423"/>
            <a:ext cx="6778769" cy="2651917"/>
          </a:xfrm>
          <a:prstGeom prst="rect">
            <a:avLst/>
          </a:prstGeom>
        </p:spPr>
      </p:pic>
      <p:sp>
        <p:nvSpPr>
          <p:cNvPr id="2" name="Прямоугольник 1"/>
          <p:cNvSpPr/>
          <p:nvPr userDrawn="1"/>
        </p:nvSpPr>
        <p:spPr>
          <a:xfrm>
            <a:off x="1795463" y="2522900"/>
            <a:ext cx="8966894" cy="2949814"/>
          </a:xfrm>
          <a:prstGeom prst="rect">
            <a:avLst/>
          </a:prstGeom>
          <a:solidFill>
            <a:srgbClr val="1B47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294802" y="2880654"/>
            <a:ext cx="4262703" cy="990472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ru-RU" sz="3266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в несколько строк</a:t>
            </a:r>
            <a:endParaRPr lang="ru-RU" sz="3266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94802" y="4059526"/>
            <a:ext cx="5064665" cy="862373"/>
          </a:xfrm>
        </p:spPr>
        <p:txBody>
          <a:bodyPr anchor="t">
            <a:normAutofit/>
          </a:bodyPr>
          <a:lstStyle>
            <a:lvl1pPr marL="0" indent="0">
              <a:buNone/>
              <a:defRPr sz="1633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8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Подстрочник. Может быть не более трех предложений. Кратко опишите суть излагаемого</a:t>
            </a:r>
            <a:endParaRPr lang="ru-RU" sz="1814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7" y="6356352"/>
            <a:ext cx="2228850" cy="365125"/>
          </a:xfrm>
        </p:spPr>
        <p:txBody>
          <a:bodyPr/>
          <a:lstStyle>
            <a:lvl1pPr>
              <a:defRPr sz="907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0971BA7-FB1A-41D1-BFC7-DF1D72A1D8CB}" type="datetime1">
              <a:rPr lang="ru-RU" smtClean="0"/>
              <a:pPr/>
              <a:t>27.11.2018</a:t>
            </a:fld>
            <a:endParaRPr lang="ru-RU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>
            <a:lvl1pPr>
              <a:defRPr sz="907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 sz="907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DCAAB3D-FD44-420B-BA1F-FBC3099B132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30" y="612369"/>
            <a:ext cx="2987329" cy="14829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8" t="-631" r="20894" b="-3845"/>
          <a:stretch/>
        </p:blipFill>
        <p:spPr>
          <a:xfrm rot="5400000">
            <a:off x="7103252" y="2503630"/>
            <a:ext cx="2960954" cy="297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7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етыре объекта" type="fourObj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81810"/>
          </a:bodyPr>
          <a:lstStyle/>
          <a:p>
            <a:pPr lvl="0" latinLnBrk="0">
              <a:defRPr lang="ru-RU" altLang="en-US"/>
            </a:pPr>
            <a:r>
              <a:rPr lang="ru-RU" altLang="en-US"/>
              <a:t>Дважды нажм., чтобы изм. обр. загол.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266" y="1600190"/>
            <a:ext cx="4374859" cy="2195984"/>
          </a:xfrm>
        </p:spPr>
        <p:txBody>
          <a:bodyPr>
            <a:normAutofit fontScale="85710"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latinLnBrk="0">
              <a:defRPr lang="ru-RU" altLang="en-US"/>
            </a:pPr>
            <a:r>
              <a:rPr lang="ru-RU" altLang="en-US"/>
              <a:t>Дважды нажмите, чтобы изменить образец текста</a:t>
            </a:r>
          </a:p>
          <a:p>
            <a:pPr lvl="1" latinLnBrk="0">
              <a:defRPr lang="ru-RU" altLang="en-US"/>
            </a:pPr>
            <a:r>
              <a:rPr lang="ru-RU" altLang="en-US"/>
              <a:t>Второй уровень</a:t>
            </a:r>
          </a:p>
          <a:p>
            <a:pPr lvl="2" latinLnBrk="0">
              <a:defRPr lang="ru-RU" altLang="en-US"/>
            </a:pPr>
            <a:r>
              <a:rPr lang="ru-RU" altLang="en-US"/>
              <a:t>Третий уровень</a:t>
            </a:r>
          </a:p>
          <a:p>
            <a:pPr lvl="3" latinLnBrk="0">
              <a:defRPr lang="ru-RU" altLang="en-US"/>
            </a:pPr>
            <a:r>
              <a:rPr lang="ru-RU" altLang="en-US"/>
              <a:t>Четвертый уровень</a:t>
            </a:r>
          </a:p>
          <a:p>
            <a:pPr lvl="4" latinLnBrk="0">
              <a:defRPr lang="ru-RU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217" y="1600190"/>
            <a:ext cx="4374859" cy="2195984"/>
          </a:xfrm>
        </p:spPr>
        <p:txBody>
          <a:bodyPr>
            <a:normAutofit fontScale="85710"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latinLnBrk="0">
              <a:defRPr lang="ru-RU" altLang="en-US"/>
            </a:pPr>
            <a:r>
              <a:rPr lang="ru-RU" altLang="en-US"/>
              <a:t>Дважды нажмите, чтобы изменить образец текста</a:t>
            </a:r>
          </a:p>
          <a:p>
            <a:pPr lvl="1" latinLnBrk="0">
              <a:defRPr lang="ru-RU" altLang="en-US"/>
            </a:pPr>
            <a:r>
              <a:rPr lang="ru-RU" altLang="en-US"/>
              <a:t>Второй уровень</a:t>
            </a:r>
          </a:p>
          <a:p>
            <a:pPr lvl="2" latinLnBrk="0">
              <a:defRPr lang="ru-RU" altLang="en-US"/>
            </a:pPr>
            <a:r>
              <a:rPr lang="ru-RU" altLang="en-US"/>
              <a:t>Третий уровень</a:t>
            </a:r>
          </a:p>
          <a:p>
            <a:pPr lvl="3" latinLnBrk="0">
              <a:defRPr lang="ru-RU" altLang="en-US"/>
            </a:pPr>
            <a:r>
              <a:rPr lang="ru-RU" altLang="en-US"/>
              <a:t>Четвертый уровень</a:t>
            </a:r>
          </a:p>
          <a:p>
            <a:pPr lvl="4" latinLnBrk="0">
              <a:defRPr lang="ru-RU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3"/>
          </p:nvPr>
        </p:nvSpPr>
        <p:spPr>
          <a:xfrm>
            <a:off x="493997" y="3984193"/>
            <a:ext cx="4374859" cy="2195984"/>
          </a:xfrm>
        </p:spPr>
        <p:txBody>
          <a:bodyPr>
            <a:normAutofit fontScale="85710"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latinLnBrk="0">
              <a:defRPr lang="ru-RU" altLang="en-US"/>
            </a:pPr>
            <a:r>
              <a:rPr lang="ru-RU" altLang="en-US"/>
              <a:t>Дважды нажмите, чтобы изменить образец текста</a:t>
            </a:r>
          </a:p>
          <a:p>
            <a:pPr lvl="1" latinLnBrk="0">
              <a:defRPr lang="ru-RU" altLang="en-US"/>
            </a:pPr>
            <a:r>
              <a:rPr lang="ru-RU" altLang="en-US"/>
              <a:t>Второй уровень</a:t>
            </a:r>
          </a:p>
          <a:p>
            <a:pPr lvl="2" latinLnBrk="0">
              <a:defRPr lang="ru-RU" altLang="en-US"/>
            </a:pPr>
            <a:r>
              <a:rPr lang="ru-RU" altLang="en-US"/>
              <a:t>Третий уровень</a:t>
            </a:r>
          </a:p>
          <a:p>
            <a:pPr lvl="3" latinLnBrk="0">
              <a:defRPr lang="ru-RU" altLang="en-US"/>
            </a:pPr>
            <a:r>
              <a:rPr lang="ru-RU" altLang="en-US"/>
              <a:t>Четвертый уровень</a:t>
            </a:r>
          </a:p>
          <a:p>
            <a:pPr lvl="4" latinLnBrk="0">
              <a:defRPr lang="ru-RU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5033947" y="3984193"/>
            <a:ext cx="4374859" cy="2195984"/>
          </a:xfrm>
        </p:spPr>
        <p:txBody>
          <a:bodyPr>
            <a:normAutofit fontScale="85710"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latinLnBrk="0">
              <a:defRPr lang="ru-RU" altLang="en-US"/>
            </a:pPr>
            <a:r>
              <a:rPr lang="ru-RU" altLang="en-US"/>
              <a:t>Дважды нажмите, чтобы изменить образец текста</a:t>
            </a:r>
          </a:p>
          <a:p>
            <a:pPr lvl="1" latinLnBrk="0">
              <a:defRPr lang="ru-RU" altLang="en-US"/>
            </a:pPr>
            <a:r>
              <a:rPr lang="ru-RU" altLang="en-US"/>
              <a:t>Второй уровень</a:t>
            </a:r>
          </a:p>
          <a:p>
            <a:pPr lvl="2" latinLnBrk="0">
              <a:defRPr lang="ru-RU" altLang="en-US"/>
            </a:pPr>
            <a:r>
              <a:rPr lang="ru-RU" altLang="en-US"/>
              <a:t>Третий уровень</a:t>
            </a:r>
          </a:p>
          <a:p>
            <a:pPr lvl="3" latinLnBrk="0">
              <a:defRPr lang="ru-RU" altLang="en-US"/>
            </a:pPr>
            <a:r>
              <a:rPr lang="ru-RU" altLang="en-US"/>
              <a:t>Четвертый уровень</a:t>
            </a:r>
          </a:p>
          <a:p>
            <a:pPr lvl="4" latinLnBrk="0">
              <a:defRPr lang="ru-RU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495266" y="6356308"/>
            <a:ext cx="2311246" cy="365122"/>
          </a:xfrm>
          <a:prstGeom prst="rect">
            <a:avLst/>
          </a:prstGeom>
        </p:spPr>
        <p:txBody>
          <a:bodyPr/>
          <a:lstStyle/>
          <a:p>
            <a:pPr lvl="0">
              <a:defRPr lang="ru-RU" altLang="en-US"/>
            </a:pPr>
            <a:fld id="{D8D7A7C4-C82A-4D21-9AB0-F0C5A1D3EF09}" type="datetime1">
              <a:rPr lang="ko-KR" altLang="en-US"/>
              <a:pPr lvl="0">
                <a:defRPr lang="ru-RU" altLang="en-US"/>
              </a:pPr>
              <a:t>2018-11-27</a:t>
            </a:fld>
            <a:endParaRPr lang="ko-KR" altLang="en-US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325" y="6356308"/>
            <a:ext cx="3136692" cy="365122"/>
          </a:xfrm>
          <a:prstGeom prst="rect">
            <a:avLst/>
          </a:prstGeom>
        </p:spPr>
        <p:txBody>
          <a:bodyPr/>
          <a:lstStyle/>
          <a:p>
            <a:pPr lvl="0" latinLnBrk="0">
              <a:defRPr lang="ru-RU" altLang="en-US"/>
            </a:pPr>
            <a:endParaRPr lang="ru-RU" altLang="en-US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94600" y="6643688"/>
            <a:ext cx="2063750" cy="184666"/>
          </a:xfrm>
          <a:prstGeom prst="rect">
            <a:avLst/>
          </a:prstGeom>
        </p:spPr>
        <p:txBody>
          <a:bodyPr/>
          <a:lstStyle/>
          <a:p>
            <a:pPr lvl="0">
              <a:defRPr lang="ru-RU" altLang="en-US"/>
            </a:pPr>
            <a:fld id="{AD22CD3B-FDDF-4998-970C-76E6E0BEC65F}" type="slidenum">
              <a:rPr lang="ko-KR" altLang="en-US"/>
              <a:pPr lvl="0">
                <a:defRPr lang="ru-RU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7871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7181850" cy="844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268413"/>
            <a:ext cx="8908521" cy="485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733785" y="6237288"/>
            <a:ext cx="2304521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380545" y="6245225"/>
            <a:ext cx="1174617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7B572A2F-BAE1-455E-B832-97CE99DDD160}" type="slidenum">
              <a:rPr lang="en-US" sz="1200">
                <a:solidFill>
                  <a:srgbClr val="003399"/>
                </a:solidFill>
                <a:cs typeface="Lucida Sans Unicode" pitchFamily="34" charset="0"/>
              </a:rPr>
              <a:pPr algn="r">
                <a:buSzPct val="10000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‹#›</a:t>
            </a:fld>
            <a:endParaRPr lang="en-US" sz="1200">
              <a:solidFill>
                <a:srgbClr val="003399"/>
              </a:solidFill>
              <a:cs typeface="Lucida Sans Unicode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708" r:id="rId2"/>
    <p:sldLayoutId id="2147483709" r:id="rId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CC0000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2pPr>
      <a:lvl3pPr marL="1143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3366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package" Target="../embeddings/_________Microsoft_Word1.docx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0.png"/><Relationship Id="rId5" Type="http://schemas.openxmlformats.org/officeDocument/2006/relationships/diagramData" Target="../diagrams/data1.xml"/><Relationship Id="rId10" Type="http://schemas.openxmlformats.org/officeDocument/2006/relationships/image" Target="../media/image19.jpeg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23.png"/><Relationship Id="rId5" Type="http://schemas.openxmlformats.org/officeDocument/2006/relationships/diagramData" Target="../diagrams/data2.xml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QuickStyle" Target="../diagrams/quickStyle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12" Type="http://schemas.openxmlformats.org/officeDocument/2006/relationships/diagramLayout" Target="../diagrams/layou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11" Type="http://schemas.openxmlformats.org/officeDocument/2006/relationships/diagramData" Target="../diagrams/data4.xml"/><Relationship Id="rId5" Type="http://schemas.openxmlformats.org/officeDocument/2006/relationships/diagramData" Target="../diagrams/data3.xml"/><Relationship Id="rId15" Type="http://schemas.microsoft.com/office/2007/relationships/diagramDrawing" Target="../diagrams/drawing4.xml"/><Relationship Id="rId10" Type="http://schemas.openxmlformats.org/officeDocument/2006/relationships/image" Target="../media/image24.jpeg"/><Relationship Id="rId4" Type="http://schemas.openxmlformats.org/officeDocument/2006/relationships/image" Target="../media/image5.png"/><Relationship Id="rId9" Type="http://schemas.microsoft.com/office/2007/relationships/diagramDrawing" Target="../diagrams/drawing3.xml"/><Relationship Id="rId14" Type="http://schemas.openxmlformats.org/officeDocument/2006/relationships/diagramColors" Target="../diagrams/colors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29.png"/><Relationship Id="rId5" Type="http://schemas.openxmlformats.org/officeDocument/2006/relationships/diagramData" Target="../diagrams/data5.xml"/><Relationship Id="rId10" Type="http://schemas.openxmlformats.org/officeDocument/2006/relationships/image" Target="../media/image28.jpeg"/><Relationship Id="rId4" Type="http://schemas.openxmlformats.org/officeDocument/2006/relationships/image" Target="../media/image5.png"/><Relationship Id="rId9" Type="http://schemas.microsoft.com/office/2007/relationships/diagramDrawing" Target="../diagrams/drawin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828801" y="2590801"/>
            <a:ext cx="5493326" cy="173103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450"/>
              </a:spcBef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ru-RU" sz="2000" dirty="0" smtClean="0"/>
              <a:t>Корректировка Инвестиционной программы</a:t>
            </a:r>
            <a:br>
              <a:rPr lang="ru-RU" sz="2000" dirty="0" smtClean="0"/>
            </a:br>
            <a:r>
              <a:rPr lang="ru-RU" sz="2000" dirty="0" smtClean="0"/>
              <a:t>                          на </a:t>
            </a:r>
            <a:r>
              <a:rPr lang="ru-RU" sz="2200" dirty="0" smtClean="0"/>
              <a:t>2016-2018гг. и </a:t>
            </a:r>
            <a:br>
              <a:rPr lang="ru-RU" sz="2200" dirty="0" smtClean="0"/>
            </a:br>
            <a:r>
              <a:rPr lang="ru-RU" sz="2200" dirty="0" smtClean="0"/>
              <a:t>           Инвестиционная программа </a:t>
            </a:r>
            <a:br>
              <a:rPr lang="ru-RU" sz="2200" dirty="0" smtClean="0"/>
            </a:br>
            <a:r>
              <a:rPr lang="ru-RU" sz="2200" dirty="0" smtClean="0"/>
              <a:t>                       на 2019-2021гг. </a:t>
            </a:r>
            <a:br>
              <a:rPr lang="ru-RU" sz="2200" dirty="0" smtClean="0"/>
            </a:br>
            <a:r>
              <a:rPr lang="ru-RU" sz="2200" dirty="0" smtClean="0"/>
              <a:t>  </a:t>
            </a:r>
            <a:r>
              <a:rPr lang="ru-RU" sz="2000" dirty="0" smtClean="0"/>
              <a:t>ООО «Волжские коммунальные системы»</a:t>
            </a:r>
            <a:endParaRPr lang="ru-RU" sz="20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915063" y="4244196"/>
            <a:ext cx="5287994" cy="948906"/>
          </a:xfrm>
        </p:spPr>
        <p:txBody>
          <a:bodyPr>
            <a:noAutofit/>
          </a:bodyPr>
          <a:lstStyle/>
          <a:p>
            <a:r>
              <a:rPr lang="ru-RU" sz="1400" dirty="0" smtClean="0"/>
              <a:t>Гарантирующий поставщик  услуг  </a:t>
            </a:r>
          </a:p>
          <a:p>
            <a:r>
              <a:rPr lang="ru-RU" sz="1400" dirty="0" smtClean="0"/>
              <a:t>водоснабжения и водоотведения</a:t>
            </a:r>
          </a:p>
          <a:p>
            <a:r>
              <a:rPr lang="ru-RU" sz="1400" dirty="0" smtClean="0"/>
              <a:t>в  Центральном  и  Комсомольском  районах  </a:t>
            </a:r>
            <a:r>
              <a:rPr lang="ru-RU" sz="1400" dirty="0" err="1" smtClean="0"/>
              <a:t>г.о</a:t>
            </a:r>
            <a:r>
              <a:rPr lang="ru-RU" sz="1400" dirty="0" smtClean="0"/>
              <a:t>. Тольятти </a:t>
            </a:r>
            <a:endParaRPr lang="ru-RU" sz="1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350237" y="5133683"/>
            <a:ext cx="4959046" cy="288821"/>
          </a:xfrm>
          <a:prstGeom prst="rect">
            <a:avLst/>
          </a:prstGeom>
        </p:spPr>
        <p:txBody>
          <a:bodyPr vert="horz" lIns="82953" tIns="41476" rIns="82953" bIns="41476" rtlCol="0" anchor="t">
            <a:normAutofit/>
          </a:bodyPr>
          <a:lstStyle>
            <a:lvl1pPr marL="0" indent="0" algn="l" defTabSz="1007943" rtl="0" eaLnBrk="1" latinLnBrk="0" hangingPunct="1">
              <a:lnSpc>
                <a:spcPct val="11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03971" indent="0" algn="l" defTabSz="1007943" rtl="0" eaLnBrk="1" latinLnBrk="0" hangingPunct="1">
              <a:lnSpc>
                <a:spcPct val="110000"/>
              </a:lnSpc>
              <a:spcBef>
                <a:spcPts val="551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07943" indent="0" algn="l" defTabSz="1007943" rtl="0" eaLnBrk="1" latinLnBrk="0" hangingPunct="1">
              <a:lnSpc>
                <a:spcPct val="110000"/>
              </a:lnSpc>
              <a:spcBef>
                <a:spcPts val="551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511914" indent="0" algn="l" defTabSz="1007943" rtl="0" eaLnBrk="1" latinLnBrk="0" hangingPunct="1">
              <a:lnSpc>
                <a:spcPct val="110000"/>
              </a:lnSpc>
              <a:spcBef>
                <a:spcPts val="551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15886" indent="0" algn="l" defTabSz="1007943" rtl="0" eaLnBrk="1" latinLnBrk="0" hangingPunct="1">
              <a:lnSpc>
                <a:spcPct val="110000"/>
              </a:lnSpc>
              <a:spcBef>
                <a:spcPts val="551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089" dirty="0"/>
          </a:p>
        </p:txBody>
      </p:sp>
    </p:spTree>
    <p:extLst>
      <p:ext uri="{BB962C8B-B14F-4D97-AF65-F5344CB8AC3E}">
        <p14:creationId xmlns:p14="http://schemas.microsoft.com/office/powerpoint/2010/main" val="18468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64494" y="48380"/>
            <a:ext cx="7117663" cy="649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ru-RU" altLang="ru-RU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ВоКС</a:t>
            </a:r>
            <a:r>
              <a:rPr kumimoji="0" lang="ru-RU" alt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 гарантирующий поставщик услуг водоснабжения и водоотведения в Центральном и Комсомольском районах</a:t>
            </a:r>
            <a:r>
              <a:rPr kumimoji="0" lang="ru-RU" altLang="ru-RU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г.о.Тольятти</a:t>
            </a:r>
            <a:endParaRPr kumimoji="0" lang="en-US" altLang="ru-RU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8916" y="996232"/>
            <a:ext cx="448550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 лет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работы Общества  в сфере ЖКХ</a:t>
            </a:r>
            <a:endParaRPr lang="ru-RU" sz="15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500" dirty="0">
              <a:solidFill>
                <a:schemeClr val="accent6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270 тыс. 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обслуживаемого населения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5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450</a:t>
            </a:r>
            <a:r>
              <a:rPr lang="en-US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</a:t>
            </a:r>
            <a:endParaRPr lang="ru-RU" sz="15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5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25,5 млн м</a:t>
            </a:r>
            <a:r>
              <a:rPr lang="ru-RU" sz="1500" b="1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ru-RU" sz="1500" b="1" dirty="0" smtClean="0"/>
              <a:t> </a:t>
            </a:r>
            <a:r>
              <a:rPr lang="ru-RU" sz="1500" dirty="0" smtClean="0"/>
              <a:t>подъем 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питьевой </a:t>
            </a:r>
            <a:r>
              <a:rPr lang="ru-RU" sz="1500" dirty="0">
                <a:latin typeface="Tahoma" pitchFamily="34" charset="0"/>
                <a:ea typeface="Tahoma" pitchFamily="34" charset="0"/>
                <a:cs typeface="Tahoma" pitchFamily="34" charset="0"/>
              </a:rPr>
              <a:t>воды 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год</a:t>
            </a:r>
          </a:p>
          <a:p>
            <a:pPr algn="just"/>
            <a:endParaRPr lang="ru-RU" sz="15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600 </a:t>
            </a:r>
            <a:r>
              <a:rPr lang="ru-RU" sz="15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км </a:t>
            </a:r>
            <a:r>
              <a:rPr lang="ru-RU" sz="1500" dirty="0">
                <a:latin typeface="Tahoma" pitchFamily="34" charset="0"/>
                <a:ea typeface="Tahoma" pitchFamily="34" charset="0"/>
                <a:cs typeface="Tahoma" pitchFamily="34" charset="0"/>
              </a:rPr>
              <a:t>сетей водопровода </a:t>
            </a:r>
            <a:r>
              <a:rPr lang="ru-RU" sz="1500" dirty="0" smtClean="0"/>
              <a:t>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425 </a:t>
            </a:r>
            <a:r>
              <a:rPr lang="ru-RU" sz="15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км </a:t>
            </a:r>
            <a:r>
              <a:rPr lang="ru-RU" sz="1500" dirty="0">
                <a:latin typeface="Tahoma" pitchFamily="34" charset="0"/>
                <a:ea typeface="Tahoma" pitchFamily="34" charset="0"/>
                <a:cs typeface="Tahoma" pitchFamily="34" charset="0"/>
              </a:rPr>
              <a:t>сетей 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канализации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5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/>
              <a:t>9 водозаборов </a:t>
            </a:r>
            <a:r>
              <a:rPr lang="ru-RU" sz="1500" dirty="0" smtClean="0"/>
              <a:t>подземных вод, в том числе: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500" b="1" i="1" dirty="0" smtClean="0">
                <a:latin typeface="+mj-lt"/>
                <a:ea typeface="Tahoma" pitchFamily="34" charset="0"/>
                <a:cs typeface="Tahoma" pitchFamily="34" charset="0"/>
              </a:rPr>
              <a:t>4</a:t>
            </a:r>
            <a:r>
              <a:rPr lang="ru-RU" sz="1500" i="1" dirty="0" smtClean="0">
                <a:latin typeface="+mj-lt"/>
                <a:ea typeface="Tahoma" pitchFamily="34" charset="0"/>
                <a:cs typeface="Tahoma" pitchFamily="34" charset="0"/>
              </a:rPr>
              <a:t> насосных станции 2-го подъема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500" b="1" i="1" dirty="0" smtClean="0">
                <a:latin typeface="+mj-lt"/>
              </a:rPr>
              <a:t>102</a:t>
            </a:r>
            <a:r>
              <a:rPr lang="ru-RU" sz="1500" dirty="0" smtClean="0">
                <a:latin typeface="+mj-lt"/>
              </a:rPr>
              <a:t> </a:t>
            </a:r>
            <a:r>
              <a:rPr lang="ru-RU" sz="1500" i="1" dirty="0" smtClean="0">
                <a:latin typeface="+mj-lt"/>
              </a:rPr>
              <a:t>артезианские  скважины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500" b="1" i="1" dirty="0" smtClean="0"/>
              <a:t>16 </a:t>
            </a:r>
            <a:r>
              <a:rPr lang="ru-RU" sz="1500" i="1" dirty="0" smtClean="0"/>
              <a:t>резервуаров запаса питьевой воды </a:t>
            </a:r>
          </a:p>
          <a:p>
            <a:pPr algn="just"/>
            <a:endParaRPr lang="ru-RU" sz="15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28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канализационных насосных станций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5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834,80 </a:t>
            </a:r>
            <a:r>
              <a:rPr lang="ru-RU" sz="15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млн.руб</a:t>
            </a: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выручка ВоКС за 2017 г.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5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Действующие тарифы: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5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17,99 руб. –</a:t>
            </a:r>
            <a:r>
              <a:rPr lang="ru-RU" sz="15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питьевая вода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5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29,35 руб. </a:t>
            </a:r>
            <a:r>
              <a:rPr lang="ru-RU" sz="15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-водоотведение</a:t>
            </a:r>
            <a:endParaRPr lang="ru-RU" sz="1500" b="1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385" y="1655162"/>
            <a:ext cx="4140958" cy="416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595384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32" y="91903"/>
            <a:ext cx="908685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169472"/>
              </p:ext>
            </p:extLst>
          </p:nvPr>
        </p:nvGraphicFramePr>
        <p:xfrm>
          <a:off x="388659" y="1190197"/>
          <a:ext cx="8456859" cy="4934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Документ" r:id="rId5" imgW="9242598" imgH="5392199" progId="Word.Document.12">
                  <p:embed/>
                </p:oleObj>
              </mc:Choice>
              <mc:Fallback>
                <p:oleObj name="Документ" r:id="rId5" imgW="9242598" imgH="53921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8659" y="1190197"/>
                        <a:ext cx="8456859" cy="4934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594" y="5659895"/>
            <a:ext cx="3212757" cy="11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16170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1" y="91441"/>
            <a:ext cx="7814854" cy="609599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Корректировка Инвестиционных программ на 2016-2018 гг. по водоснабжению и водоотведению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685801"/>
            <a:ext cx="9364024" cy="472440"/>
          </a:xfrm>
        </p:spPr>
        <p:txBody>
          <a:bodyPr>
            <a:normAutofit fontScale="93210" lnSpcReduction="10000"/>
          </a:bodyPr>
          <a:lstStyle/>
          <a:p>
            <a:pPr marL="0">
              <a:spcBef>
                <a:spcPts val="0"/>
              </a:spcBef>
            </a:pPr>
            <a:r>
              <a:rPr lang="ru-RU" sz="1500" b="1" dirty="0" smtClean="0">
                <a:solidFill>
                  <a:srgbClr val="FF0000"/>
                </a:solidFill>
              </a:rPr>
              <a:t>Основание: </a:t>
            </a:r>
            <a:r>
              <a:rPr lang="ru-RU" sz="1400" b="1" i="1" dirty="0" smtClean="0">
                <a:solidFill>
                  <a:schemeClr val="tx1"/>
                </a:solidFill>
              </a:rPr>
              <a:t>Техническое задание на корректировку </a:t>
            </a:r>
            <a:r>
              <a:rPr lang="ru-RU" sz="1400" b="1" i="1" dirty="0" smtClean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Инвестиционных программ на 2016-2018 гг.,      </a:t>
            </a:r>
          </a:p>
          <a:p>
            <a:pPr marL="0"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i="1" dirty="0" smtClean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                     утвержденное Постановлением администрации </a:t>
            </a:r>
            <a:r>
              <a:rPr lang="ru-RU" sz="1400" b="1" i="1" dirty="0" err="1" smtClean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г.о</a:t>
            </a:r>
            <a:r>
              <a:rPr lang="ru-RU" sz="1400" b="1" i="1" dirty="0" smtClean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. Тольятти №2771-П/1</a:t>
            </a:r>
            <a:r>
              <a:rPr lang="ru-RU" sz="1400" b="1" i="1" dirty="0" smtClean="0">
                <a:solidFill>
                  <a:schemeClr val="tx1"/>
                </a:solidFill>
              </a:rPr>
              <a:t> от 19.09.2018 г.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220" y="1"/>
            <a:ext cx="1287780" cy="75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одержимое 2"/>
          <p:cNvSpPr>
            <a:spLocks noGrp="1"/>
          </p:cNvSpPr>
          <p:nvPr>
            <p:ph sz="half" idx="1"/>
          </p:nvPr>
        </p:nvSpPr>
        <p:spPr>
          <a:xfrm>
            <a:off x="213360" y="1280160"/>
            <a:ext cx="9607865" cy="1622367"/>
          </a:xfrm>
        </p:spPr>
        <p:txBody>
          <a:bodyPr>
            <a:normAutofit fontScale="55710" lnSpcReduction="20000"/>
          </a:bodyPr>
          <a:lstStyle/>
          <a:p>
            <a:pPr marL="0">
              <a:spcBef>
                <a:spcPts val="0"/>
              </a:spcBef>
            </a:pPr>
            <a:r>
              <a:rPr lang="ru-RU" sz="2500" b="1" dirty="0" smtClean="0">
                <a:solidFill>
                  <a:srgbClr val="FF0000"/>
                </a:solidFill>
              </a:rPr>
              <a:t>Причины</a:t>
            </a:r>
            <a:r>
              <a:rPr lang="ru-RU" sz="2500" b="1" i="1" dirty="0" smtClean="0">
                <a:solidFill>
                  <a:srgbClr val="FF0000"/>
                </a:solidFill>
              </a:rPr>
              <a:t>          </a:t>
            </a:r>
            <a:r>
              <a:rPr lang="ru-RU" sz="2200" b="1" i="1" dirty="0" smtClean="0">
                <a:solidFill>
                  <a:schemeClr val="tx1"/>
                </a:solidFill>
              </a:rPr>
              <a:t>1.</a:t>
            </a:r>
            <a:r>
              <a:rPr lang="ru-RU" sz="2200" b="1" i="1" dirty="0" smtClean="0">
                <a:solidFill>
                  <a:srgbClr val="FF0000"/>
                </a:solidFill>
              </a:rPr>
              <a:t> </a:t>
            </a:r>
            <a:r>
              <a:rPr lang="ru-RU" sz="2200" b="1" i="1" dirty="0" smtClean="0">
                <a:solidFill>
                  <a:schemeClr val="tx1"/>
                </a:solidFill>
              </a:rPr>
              <a:t>Исключение части мероприятий по подключению в связи с корректировкой перечня </a:t>
            </a:r>
          </a:p>
          <a:p>
            <a:pPr marL="0">
              <a:spcBef>
                <a:spcPts val="0"/>
              </a:spcBef>
            </a:pPr>
            <a:r>
              <a:rPr lang="ru-RU" sz="2500" b="1" dirty="0" smtClean="0">
                <a:solidFill>
                  <a:srgbClr val="FF0000"/>
                </a:solidFill>
              </a:rPr>
              <a:t>к</a:t>
            </a:r>
            <a:r>
              <a:rPr lang="ru-RU" sz="2500" b="1" smtClean="0">
                <a:solidFill>
                  <a:srgbClr val="FF0000"/>
                </a:solidFill>
              </a:rPr>
              <a:t>орректировки</a:t>
            </a:r>
            <a:r>
              <a:rPr lang="ru-RU" sz="2500" b="1" dirty="0" smtClean="0">
                <a:solidFill>
                  <a:srgbClr val="FF0000"/>
                </a:solidFill>
              </a:rPr>
              <a:t>:</a:t>
            </a:r>
            <a:r>
              <a:rPr lang="ru-RU" sz="2200" b="1" i="1" dirty="0" smtClean="0">
                <a:solidFill>
                  <a:schemeClr val="tx1"/>
                </a:solidFill>
              </a:rPr>
              <a:t>   подключаемых  объектов и сроков их подключения в соответствии с утвержденным Техническим </a:t>
            </a:r>
          </a:p>
          <a:p>
            <a:pPr marL="0">
              <a:spcBef>
                <a:spcPts val="0"/>
              </a:spcBef>
            </a:pPr>
            <a:r>
              <a:rPr lang="ru-RU" sz="2200" b="1" i="1" dirty="0" smtClean="0">
                <a:solidFill>
                  <a:schemeClr val="tx1"/>
                </a:solidFill>
              </a:rPr>
              <a:t>                                    заданием.</a:t>
            </a:r>
          </a:p>
          <a:p>
            <a:pPr marL="0">
              <a:spcBef>
                <a:spcPts val="0"/>
              </a:spcBef>
            </a:pPr>
            <a:r>
              <a:rPr lang="ru-RU" sz="2200" b="1" i="1" dirty="0" smtClean="0">
                <a:solidFill>
                  <a:schemeClr val="tx1"/>
                </a:solidFill>
              </a:rPr>
              <a:t>                               2.  Уточнение стоимости и объемов работ по реконструкции  в результате проектирования :</a:t>
            </a:r>
          </a:p>
          <a:p>
            <a:pPr marL="0">
              <a:spcBef>
                <a:spcPts val="0"/>
              </a:spcBef>
            </a:pPr>
            <a:r>
              <a:rPr lang="ru-RU" sz="2200" b="1" i="1" dirty="0" smtClean="0">
                <a:solidFill>
                  <a:schemeClr val="tx1"/>
                </a:solidFill>
              </a:rPr>
              <a:t>                                 - Модернизация в/</a:t>
            </a:r>
            <a:r>
              <a:rPr lang="ru-RU" sz="2200" b="1" i="1" dirty="0" err="1" smtClean="0">
                <a:solidFill>
                  <a:schemeClr val="tx1"/>
                </a:solidFill>
              </a:rPr>
              <a:t>з</a:t>
            </a:r>
            <a:r>
              <a:rPr lang="ru-RU" sz="2200" b="1" i="1" dirty="0" smtClean="0">
                <a:solidFill>
                  <a:schemeClr val="tx1"/>
                </a:solidFill>
              </a:rPr>
              <a:t> «Прибрежный» с внедрением АСУ ТП;</a:t>
            </a:r>
          </a:p>
          <a:p>
            <a:pPr marL="0">
              <a:spcBef>
                <a:spcPts val="0"/>
              </a:spcBef>
            </a:pPr>
            <a:r>
              <a:rPr lang="ru-RU" sz="2200" b="1" i="1" dirty="0" smtClean="0">
                <a:solidFill>
                  <a:schemeClr val="tx1"/>
                </a:solidFill>
              </a:rPr>
              <a:t>                                - Реконструкция КНС-7 Центрального района;</a:t>
            </a:r>
          </a:p>
          <a:p>
            <a:pPr marL="0">
              <a:spcBef>
                <a:spcPts val="0"/>
              </a:spcBef>
            </a:pPr>
            <a:r>
              <a:rPr lang="ru-RU" sz="2200" b="1" i="1" dirty="0" smtClean="0">
                <a:solidFill>
                  <a:schemeClr val="tx1"/>
                </a:solidFill>
              </a:rPr>
              <a:t>                              3.  Включение работы по разработке проекта модернизации насосных 1-го и 2-го подъема</a:t>
            </a:r>
          </a:p>
          <a:p>
            <a:pPr marL="0">
              <a:spcBef>
                <a:spcPts val="0"/>
              </a:spcBef>
            </a:pPr>
            <a:r>
              <a:rPr lang="ru-RU" sz="2200" b="1" i="1" dirty="0" smtClean="0">
                <a:solidFill>
                  <a:schemeClr val="tx1"/>
                </a:solidFill>
              </a:rPr>
              <a:t>                                  в/</a:t>
            </a:r>
            <a:r>
              <a:rPr lang="ru-RU" sz="2200" b="1" i="1" dirty="0" err="1" smtClean="0">
                <a:solidFill>
                  <a:schemeClr val="tx1"/>
                </a:solidFill>
              </a:rPr>
              <a:t>з</a:t>
            </a:r>
            <a:r>
              <a:rPr lang="ru-RU" sz="2200" b="1" i="1" dirty="0" smtClean="0">
                <a:solidFill>
                  <a:schemeClr val="tx1"/>
                </a:solidFill>
              </a:rPr>
              <a:t> «</a:t>
            </a:r>
            <a:r>
              <a:rPr lang="ru-RU" sz="2200" b="1" i="1" dirty="0" err="1" smtClean="0">
                <a:solidFill>
                  <a:schemeClr val="tx1"/>
                </a:solidFill>
              </a:rPr>
              <a:t>Соцгородской</a:t>
            </a:r>
            <a:r>
              <a:rPr lang="ru-RU" sz="2200" b="1" i="1" dirty="0" smtClean="0">
                <a:solidFill>
                  <a:schemeClr val="tx1"/>
                </a:solidFill>
              </a:rPr>
              <a:t>».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36427" y="2569611"/>
          <a:ext cx="9221640" cy="4077672"/>
        </p:xfrm>
        <a:graphic>
          <a:graphicData uri="http://schemas.openxmlformats.org/drawingml/2006/table">
            <a:tbl>
              <a:tblPr/>
              <a:tblGrid>
                <a:gridCol w="433111"/>
                <a:gridCol w="2743031"/>
                <a:gridCol w="1145938"/>
                <a:gridCol w="1236169"/>
                <a:gridCol w="877060"/>
                <a:gridCol w="1000664"/>
                <a:gridCol w="854015"/>
                <a:gridCol w="931652"/>
              </a:tblGrid>
              <a:tr h="882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п.п.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мероприятий 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 2016-2018гг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утверждены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Приказами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МинЭнерго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№796,797 , тыс. руб. (без НДС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 2016-2018гг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(в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стадии утверждения, </a:t>
                      </a:r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руб. (без НДС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 на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01.10.18г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.,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(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 НДС)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Факт-прогноз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2016-2018гг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Факт-прогноз от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утвержден-ных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ИП,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Факт-прогноз от ИП в стадии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утверждения%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7036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70C0"/>
                          </a:solidFill>
                          <a:latin typeface="Times New Roman"/>
                        </a:rPr>
                        <a:t>ВОДОСНАБЖЕНИЕ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подключению объектов капитального строительства 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99 477,53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34 743,28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22 261,37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29 610,11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04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 реконструкции сущ. объектов  в целях  повышения надежности, </a:t>
                      </a:r>
                      <a:r>
                        <a:rPr lang="ru-RU" sz="1200" b="1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энергоэффективности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и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защиты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 от угроз различного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характера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31 530,17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41 604,96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18 534,35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40 905,95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131 007,69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76 348,24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40 795,72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70 516,07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7036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B050"/>
                          </a:solidFill>
                          <a:latin typeface="Times New Roman"/>
                        </a:rPr>
                        <a:t>ВОДООТВЕДЕНИЕ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подключению объектов капитального строительства 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60 812,69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11 739,77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9 645,82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12 225,72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23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реконструкции сущ. объектов  в целях  повышения надежности, </a:t>
                      </a:r>
                      <a:r>
                        <a:rPr lang="ru-RU" sz="1200" b="1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энергоэффективности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и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защиты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 от угроз различного характера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59 654,38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65 617,96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46 417,68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65 854,55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120 467,07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77 357,73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56 063,50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78 080,27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101%</a:t>
                      </a:r>
                    </a:p>
                  </a:txBody>
                  <a:tcPr marL="7244" marR="7244" marT="724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9862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309" y="129396"/>
            <a:ext cx="7643004" cy="37956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Реализованные значимые инвестиционные проекты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6211" y="4960188"/>
            <a:ext cx="9005979" cy="1768415"/>
          </a:xfrm>
          <a:ln w="28575">
            <a:solidFill>
              <a:srgbClr val="800000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Повышение надежности РНС-4.</a:t>
            </a:r>
          </a:p>
          <a:p>
            <a:pPr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Снижение эксплуатационных затрат.</a:t>
            </a:r>
          </a:p>
          <a:p>
            <a:pPr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Минимизация расхода потребляемой электроэнергии (по итог первых месяцев эксплуатации потребление электроэнергии снизилось на 40-45%).  Экономия  электроэнергии - 1382,15 тыс. </a:t>
            </a:r>
            <a:r>
              <a:rPr lang="ru-RU" sz="1200" b="1" dirty="0" err="1" smtClean="0">
                <a:solidFill>
                  <a:schemeClr val="tx1"/>
                </a:solidFill>
              </a:rPr>
              <a:t>к</a:t>
            </a:r>
            <a:r>
              <a:rPr lang="ru-RU" sz="1200" b="1" dirty="0" err="1">
                <a:solidFill>
                  <a:schemeClr val="tx1"/>
                </a:solidFill>
              </a:rPr>
              <a:t>В</a:t>
            </a:r>
            <a:r>
              <a:rPr lang="ru-RU" sz="1200" b="1" dirty="0" err="1" smtClean="0">
                <a:solidFill>
                  <a:schemeClr val="tx1"/>
                </a:solidFill>
              </a:rPr>
              <a:t>т.ч</a:t>
            </a:r>
            <a:r>
              <a:rPr lang="ru-RU" sz="1200" b="1" dirty="0" smtClean="0">
                <a:solidFill>
                  <a:schemeClr val="tx1"/>
                </a:solidFill>
              </a:rPr>
              <a:t>. в год; 6 </a:t>
            </a:r>
            <a:r>
              <a:rPr lang="ru-RU" sz="1200" b="1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b="1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Повышение качества и оперативности управления объектом за  счет получения полной достоверной информации о параметрах технологического процесса в режиме реального времени.</a:t>
            </a:r>
          </a:p>
          <a:p>
            <a:pPr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Сбор и архивирование информации о параметрах работы технологического оборудования насосной станции. Учет времени работы оборудования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ru-RU" altLang="en-US"/>
            </a:pPr>
            <a:fld id="{AD22CD3B-FDDF-4998-970C-76E6E0BEC65F}" type="slidenum">
              <a:rPr lang="ko-KR" altLang="en-US" smtClean="0"/>
              <a:pPr lvl="0">
                <a:defRPr lang="ru-RU" altLang="en-US"/>
              </a:pPr>
              <a:t>5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5" y="1463686"/>
            <a:ext cx="4028535" cy="302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22694" y="500332"/>
            <a:ext cx="7496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1400" b="1" dirty="0" smtClean="0"/>
              <a:t>Реконструкция РНС-4 Комсомольского района с заменой насосного и электросилового оборудования</a:t>
            </a:r>
            <a:r>
              <a:rPr lang="ru-RU" sz="1600" b="1" dirty="0" smtClean="0"/>
              <a:t>.</a:t>
            </a:r>
            <a:r>
              <a:rPr lang="ru-RU" sz="1600" b="1" dirty="0" smtClean="0">
                <a:solidFill>
                  <a:srgbClr val="FF0000"/>
                </a:solidFill>
              </a:rPr>
              <a:t>                                                 </a:t>
            </a:r>
            <a:r>
              <a:rPr lang="ru-RU" sz="1600" b="1" dirty="0" smtClean="0">
                <a:solidFill>
                  <a:srgbClr val="800000"/>
                </a:solidFill>
              </a:rPr>
              <a:t>Выполнено</a:t>
            </a:r>
          </a:p>
          <a:p>
            <a:pPr marL="342900" indent="-342900">
              <a:lnSpc>
                <a:spcPct val="120000"/>
              </a:lnSpc>
            </a:pPr>
            <a:r>
              <a:rPr lang="ru-RU" sz="1600" dirty="0" smtClean="0">
                <a:solidFill>
                  <a:srgbClr val="960000"/>
                </a:solidFill>
              </a:rPr>
              <a:t> </a:t>
            </a:r>
            <a:r>
              <a:rPr lang="ru-RU" sz="1600" b="1" dirty="0" smtClean="0">
                <a:solidFill>
                  <a:srgbClr val="960000"/>
                </a:solidFill>
              </a:rPr>
              <a:t>Общие затраты- 51 653 тыс. руб.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en-US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4234" y="4468483"/>
            <a:ext cx="4045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</a:rPr>
              <a:t>Достигнутый эффект </a:t>
            </a:r>
            <a:endParaRPr lang="ru-RU" dirty="0">
              <a:solidFill>
                <a:srgbClr val="8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85736" y="1061051"/>
            <a:ext cx="5046454" cy="3847207"/>
          </a:xfrm>
          <a:prstGeom prst="rect">
            <a:avLst/>
          </a:prstGeom>
          <a:ln w="28575">
            <a:solidFill>
              <a:srgbClr val="800000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100" b="1" dirty="0" smtClean="0"/>
              <a:t>Взамен старой подстанции открытого типа с ячейками 6 кВ  смонтирована новая БКТП, оснащенная 2-мя энергосберегающими трансформаторами мощностью 1000кВа ;</a:t>
            </a:r>
          </a:p>
          <a:p>
            <a:pPr>
              <a:buFont typeface="Arial" pitchFamily="34" charset="0"/>
              <a:buChar char="•"/>
            </a:pP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ru-RU" sz="1100" b="1" dirty="0" smtClean="0"/>
              <a:t>Смонтированы новые шкафы управления насосными агрегатами  (Ру-0,4кВ), оснащенные устройством автоматического ввода резерва (АВР) и  автоматизированной системой управления; </a:t>
            </a:r>
          </a:p>
          <a:p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ru-RU" sz="1100" b="1" dirty="0" smtClean="0"/>
              <a:t>Произведена реконструкция фундаментов; </a:t>
            </a:r>
          </a:p>
          <a:p>
            <a:pPr>
              <a:buFont typeface="Arial" pitchFamily="34" charset="0"/>
              <a:buChar char="•"/>
            </a:pP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ru-RU" sz="1100" b="1" dirty="0" smtClean="0"/>
              <a:t>Смонтированы 6 насосных агрегатов  </a:t>
            </a:r>
            <a:r>
              <a:rPr lang="ru-RU" sz="1100" b="1" dirty="0" err="1" smtClean="0"/>
              <a:t>погружного</a:t>
            </a:r>
            <a:r>
              <a:rPr lang="ru-RU" sz="1100" b="1" dirty="0" smtClean="0"/>
              <a:t> исполнения  «FLYGT», </a:t>
            </a:r>
            <a:r>
              <a:rPr lang="ru-RU" sz="1100" b="1" dirty="0" err="1" smtClean="0"/>
              <a:t>Qmax</a:t>
            </a:r>
            <a:r>
              <a:rPr lang="ru-RU" sz="1100" b="1" dirty="0" smtClean="0"/>
              <a:t> = 565 м3/ч, с устройством плавного пуска, оснащенные герметичным корпусом электродвигателя, датчиками влажности, тепловыми датчиками статорной обмотки и подшипников, датчиками защиты «сухого хода», датчиками вибрации; </a:t>
            </a:r>
          </a:p>
          <a:p>
            <a:pPr>
              <a:buFont typeface="Arial" pitchFamily="34" charset="0"/>
              <a:buChar char="•"/>
            </a:pP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ru-RU" sz="1100" b="1" dirty="0" smtClean="0"/>
              <a:t>Произведена замена напорных трубопроводов в машинном зале РНС-4 , смонтирована  новая запорная  арматура ;</a:t>
            </a:r>
          </a:p>
          <a:p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ru-RU" sz="1200" b="1" dirty="0" smtClean="0"/>
              <a:t>Замена грузоподъемного оборудования, смонтирована новая электрическая таль г/п. 5тн.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476500" y="2690336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.;</a:t>
            </a:r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309" y="129396"/>
            <a:ext cx="7643004" cy="37956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Инвестиционный проект, завершаемый в 2018 году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7611" y="4647604"/>
            <a:ext cx="9270932" cy="1198026"/>
          </a:xfrm>
          <a:ln w="28575">
            <a:solidFill>
              <a:srgbClr val="800000"/>
            </a:solidFill>
          </a:ln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Обеспечение оперативного и рационального управления работой артезианских скважин, за счет установки системы АСУТП на водозаборе и артезианских скважинах;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Снижение затрат на транспорт, повышение надежности и бесперебойности работы водозаборных сооружений за счет оптимизации технологического процесса. </a:t>
            </a:r>
          </a:p>
          <a:p>
            <a:pPr algn="just">
              <a:buFont typeface="Wingdings" pitchFamily="2" charset="2"/>
              <a:buChar char="q"/>
            </a:pPr>
            <a:r>
              <a:rPr lang="ru-RU" sz="1200" b="1" dirty="0" smtClean="0">
                <a:solidFill>
                  <a:schemeClr val="tx1"/>
                </a:solidFill>
              </a:rPr>
              <a:t>Экономия </a:t>
            </a:r>
            <a:r>
              <a:rPr lang="ru-RU" sz="1200" b="1" dirty="0">
                <a:solidFill>
                  <a:schemeClr val="tx1"/>
                </a:solidFill>
              </a:rPr>
              <a:t>электроэнергии – </a:t>
            </a:r>
            <a:r>
              <a:rPr lang="ru-RU" sz="1200" b="1" dirty="0" smtClean="0">
                <a:solidFill>
                  <a:schemeClr val="tx1"/>
                </a:solidFill>
              </a:rPr>
              <a:t>59</a:t>
            </a:r>
            <a:r>
              <a:rPr lang="en-US" sz="1200" b="1" dirty="0" smtClean="0">
                <a:solidFill>
                  <a:schemeClr val="tx1"/>
                </a:solidFill>
              </a:rPr>
              <a:t>,</a:t>
            </a:r>
            <a:r>
              <a:rPr lang="ru-RU" sz="1200" b="1" dirty="0" smtClean="0">
                <a:solidFill>
                  <a:schemeClr val="tx1"/>
                </a:solidFill>
              </a:rPr>
              <a:t>324 тыс. кВт</a:t>
            </a:r>
            <a:r>
              <a:rPr lang="ru-RU" sz="1200" b="1" dirty="0">
                <a:solidFill>
                  <a:schemeClr val="tx1"/>
                </a:solidFill>
              </a:rPr>
              <a:t>. ч. в </a:t>
            </a:r>
            <a:r>
              <a:rPr lang="ru-RU" sz="1200" b="1" dirty="0" smtClean="0">
                <a:solidFill>
                  <a:schemeClr val="tx1"/>
                </a:solidFill>
              </a:rPr>
              <a:t>год; 0,2 </a:t>
            </a:r>
            <a:r>
              <a:rPr lang="ru-RU" sz="1200" b="1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b="1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22693" y="670980"/>
            <a:ext cx="749635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ru-RU" sz="1600" b="1" dirty="0" smtClean="0"/>
              <a:t>2. Модернизация водозабора "Прибрежный" с внедрением АСУ ТП </a:t>
            </a:r>
          </a:p>
          <a:p>
            <a:pPr marL="342900" indent="-342900">
              <a:lnSpc>
                <a:spcPct val="120000"/>
              </a:lnSpc>
            </a:pPr>
            <a:r>
              <a:rPr lang="ru-RU" sz="1600" b="1" dirty="0" smtClean="0">
                <a:solidFill>
                  <a:srgbClr val="800000"/>
                </a:solidFill>
              </a:rPr>
              <a:t>Общие затраты составят 20 млн. руб. </a:t>
            </a:r>
          </a:p>
          <a:p>
            <a:pPr marL="342900" indent="-342900">
              <a:lnSpc>
                <a:spcPct val="120000"/>
              </a:lnSpc>
            </a:pPr>
            <a:r>
              <a:rPr lang="ru-RU" sz="1600" dirty="0" smtClean="0"/>
              <a:t>                                                                                           </a:t>
            </a:r>
            <a:endParaRPr lang="en-US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2694" y="4278271"/>
            <a:ext cx="4045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</a:rPr>
              <a:t>Ожидаемый эффект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94" y="1720478"/>
            <a:ext cx="2761404" cy="237799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21" y="1701963"/>
            <a:ext cx="2514434" cy="23965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74530" y="1429342"/>
            <a:ext cx="2409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             </a:t>
            </a:r>
            <a:r>
              <a:rPr lang="ru-RU" sz="1200" b="1" dirty="0" smtClean="0"/>
              <a:t>Было</a:t>
            </a:r>
            <a:endParaRPr lang="ru-RU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094290" y="1424964"/>
            <a:ext cx="3209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                    </a:t>
            </a:r>
            <a:r>
              <a:rPr lang="ru-RU" sz="1200" b="1" dirty="0" smtClean="0"/>
              <a:t>Стало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63195" y="1429341"/>
            <a:ext cx="3653904" cy="2677656"/>
          </a:xfrm>
          <a:prstGeom prst="rect">
            <a:avLst/>
          </a:prstGeom>
          <a:ln w="28575">
            <a:solidFill>
              <a:srgbClr val="800000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200" dirty="0" smtClean="0"/>
              <a:t> замена </a:t>
            </a:r>
            <a:r>
              <a:rPr lang="ru-RU" sz="1200" dirty="0"/>
              <a:t>затворов с установкой электроприводов, </a:t>
            </a:r>
            <a:endParaRPr lang="ru-RU" sz="1200" dirty="0" smtClean="0"/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 прокладка </a:t>
            </a:r>
            <a:r>
              <a:rPr lang="ru-RU" sz="1200" dirty="0"/>
              <a:t>дополнительных контрольных кабелей связи от скважин и резервуаров, </a:t>
            </a:r>
            <a:endParaRPr lang="ru-RU" sz="1200" dirty="0" smtClean="0"/>
          </a:p>
          <a:p>
            <a:pPr>
              <a:buFont typeface="Arial" pitchFamily="34" charset="0"/>
              <a:buChar char="•"/>
            </a:pPr>
            <a:r>
              <a:rPr lang="ru-RU" sz="1200" dirty="0"/>
              <a:t> </a:t>
            </a:r>
            <a:r>
              <a:rPr lang="ru-RU" sz="1200" dirty="0" smtClean="0"/>
              <a:t>установка </a:t>
            </a:r>
            <a:r>
              <a:rPr lang="ru-RU" sz="1200" dirty="0"/>
              <a:t>ЧРП на всех скважинах , внедрение системы АСУ ТП с функциями автоматического режима управления системой водоснабжения (с одновременным дистанционным контролем и возможностью управления всеми объектами водозабора « Прибрежный» с ОДС), </a:t>
            </a:r>
            <a:endParaRPr lang="ru-RU" sz="1200" dirty="0" smtClean="0"/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установка </a:t>
            </a:r>
            <a:r>
              <a:rPr lang="ru-RU" sz="1200" dirty="0" err="1"/>
              <a:t>погодозависимой</a:t>
            </a:r>
            <a:r>
              <a:rPr lang="ru-RU" sz="1200" dirty="0"/>
              <a:t> автоматики системы отопления павильонов скважин и замена приборов освещения на менее энергоемкие</a:t>
            </a:r>
            <a:r>
              <a:rPr lang="ru-RU" sz="1200" dirty="0" smtClean="0"/>
              <a:t>.</a:t>
            </a:r>
            <a:endParaRPr lang="ru-RU" sz="12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36764" y="120877"/>
            <a:ext cx="7576457" cy="96497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 algn="ctr" defTabSz="457200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altLang="ru-RU" b="1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Достигнутые целевые показатели надежности  и энергоэффективности объектов централизованных систем </a:t>
            </a:r>
            <a:r>
              <a:rPr lang="ru-RU" alt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водоснабжения за 2017 г. и </a:t>
            </a:r>
            <a:r>
              <a:rPr lang="en-US" alt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ru-RU" alt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полугодие 2018 г.</a:t>
            </a:r>
            <a:endParaRPr kumimoji="0" lang="en-US" altLang="ru-RU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64" y="1085851"/>
            <a:ext cx="7894865" cy="2985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64" y="4156349"/>
            <a:ext cx="7894865" cy="257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70239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4172" y="120877"/>
            <a:ext cx="7556307" cy="96497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 algn="ctr" defTabSz="457200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altLang="ru-RU" b="1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Достигнутые целевые показатели надежности  и энергоэффективности объектов централизованных систем </a:t>
            </a:r>
            <a:r>
              <a:rPr lang="ru-RU" alt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водоотведения за 2017 г. и </a:t>
            </a:r>
            <a:r>
              <a:rPr lang="en-US" alt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ru-RU" alt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полугодие 2018 г.</a:t>
            </a:r>
            <a:endParaRPr kumimoji="0" lang="en-US" altLang="ru-RU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61" y="4015946"/>
            <a:ext cx="7910297" cy="271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62" y="1085851"/>
            <a:ext cx="7910296" cy="281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9803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7268936" cy="8445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Мероприятия ИП 2016-2018 гг., завершение которых предусмотрено в рамках ИП 2019-2021 гг.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 altLang="en-US"/>
            </a:pPr>
            <a:endParaRPr lang="ru-RU" altLang="ko-KR" dirty="0" smtClean="0">
              <a:solidFill>
                <a:prstClr val="black"/>
              </a:solidFill>
            </a:endParaRPr>
          </a:p>
          <a:p>
            <a:pPr>
              <a:defRPr lang="ru-RU" altLang="en-US"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89780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Объект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23779180"/>
              </p:ext>
            </p:extLst>
          </p:nvPr>
        </p:nvGraphicFramePr>
        <p:xfrm>
          <a:off x="566931" y="1190197"/>
          <a:ext cx="9004152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16"/>
                <a:gridCol w="4739608"/>
                <a:gridCol w="1908313"/>
                <a:gridCol w="1916415"/>
              </a:tblGrid>
              <a:tr h="39402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№ п/п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Мероприятия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Запланировано в рамках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ИП 2016-2018 гг.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Запланировано в рамках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ИП 2019-2021 гг.</a:t>
                      </a:r>
                    </a:p>
                  </a:txBody>
                  <a:tcPr/>
                </a:tc>
              </a:tr>
              <a:tr h="242475">
                <a:tc gridSpan="4">
                  <a:txBody>
                    <a:bodyPr/>
                    <a:lstStyle/>
                    <a:p>
                      <a:r>
                        <a:rPr lang="ru-RU" sz="1000" b="1" dirty="0" smtClean="0"/>
                        <a:t>По водоснабжению:</a:t>
                      </a:r>
                      <a:endParaRPr lang="ru-RU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475">
                <a:tc gridSpan="4">
                  <a:txBody>
                    <a:bodyPr/>
                    <a:lstStyle/>
                    <a:p>
                      <a:pPr algn="l"/>
                      <a:r>
                        <a:rPr lang="ru-RU" sz="1000" b="1" i="1" dirty="0" smtClean="0"/>
                        <a:t>По подключению объектов капитального строительства</a:t>
                      </a:r>
                      <a:endParaRPr lang="ru-RU" sz="1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</a:tr>
              <a:tr h="84866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Строительство нового водовода Ду500мм по ул. Л. Толстого- ул. Герцена в Центральном районе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Корректировка </a:t>
                      </a:r>
                      <a:r>
                        <a:rPr lang="ru-RU" sz="1000" baseline="0" dirty="0" smtClean="0"/>
                        <a:t>проекта и </a:t>
                      </a:r>
                      <a:r>
                        <a:rPr lang="ru-RU" sz="1000" dirty="0" smtClean="0"/>
                        <a:t>выполнение 1 этапа работ по строительству</a:t>
                      </a:r>
                      <a:r>
                        <a:rPr lang="ru-RU" sz="1000" baseline="0" dirty="0" smtClean="0"/>
                        <a:t> водовода по ул. </a:t>
                      </a:r>
                      <a:r>
                        <a:rPr lang="ru-RU" sz="1000" baseline="0" dirty="0" err="1" smtClean="0"/>
                        <a:t>Л.Толстого</a:t>
                      </a:r>
                      <a:r>
                        <a:rPr lang="ru-RU" sz="1000" baseline="0" dirty="0" smtClean="0"/>
                        <a:t> на сумму 12305,55 тыс. </a:t>
                      </a:r>
                      <a:r>
                        <a:rPr lang="ru-RU" sz="1000" baseline="0" dirty="0" err="1" smtClean="0"/>
                        <a:t>руб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2 этапа работ по строительству</a:t>
                      </a:r>
                      <a:r>
                        <a:rPr lang="ru-RU" sz="1000" baseline="0" dirty="0" smtClean="0"/>
                        <a:t> водовода по ул. Герцена на сумму 26746,37 тыс. руб.</a:t>
                      </a:r>
                      <a:endParaRPr lang="ru-RU" sz="1000" dirty="0"/>
                    </a:p>
                  </a:txBody>
                  <a:tcPr/>
                </a:tc>
              </a:tr>
              <a:tr h="54556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2.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Реконструкция системы водоснабжения центральной части Комсомольского района с установкой регуляторов давления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Разработка ТЭР и рабочей документации на СМР на сумму 1100,32 тыс. руб.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СМР на сумму 19448,88 тыс. руб.</a:t>
                      </a:r>
                      <a:endParaRPr lang="ru-RU" sz="1000" dirty="0"/>
                    </a:p>
                  </a:txBody>
                  <a:tcPr/>
                </a:tc>
              </a:tr>
              <a:tr h="242475">
                <a:tc gridSpan="4">
                  <a:txBody>
                    <a:bodyPr/>
                    <a:lstStyle/>
                    <a:p>
                      <a:r>
                        <a:rPr lang="ru-RU" sz="1000" b="1" dirty="0" smtClean="0"/>
                        <a:t>По водоотведению</a:t>
                      </a:r>
                      <a:endParaRPr lang="ru-RU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475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По подключению объектов капитального строительства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</a:tr>
              <a:tr h="69711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Выполнение мероприятий по реконструкции канализационного коллектора Ду500мм с увеличением до Ду800мм в Центральном районе и по реконструкции канализационного коллектора Ду150-200 мм в Комсомольском районе с увеличением до Ду250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проектных работ на сумму 899,46 </a:t>
                      </a:r>
                      <a:r>
                        <a:rPr lang="ru-RU" sz="1000" dirty="0" err="1" smtClean="0"/>
                        <a:t>тыс.руб</a:t>
                      </a:r>
                      <a:r>
                        <a:rPr lang="ru-RU" sz="100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СМР</a:t>
                      </a:r>
                      <a:r>
                        <a:rPr lang="ru-RU" sz="1000" baseline="0" dirty="0" smtClean="0"/>
                        <a:t> на сумму 23483,98 тыс. руб.</a:t>
                      </a:r>
                      <a:endParaRPr lang="ru-RU" sz="1000" dirty="0"/>
                    </a:p>
                  </a:txBody>
                  <a:tcPr/>
                </a:tc>
              </a:tr>
              <a:tr h="54556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Выполнение мероприятий по реконструкции канализационного коллектора Ду150-200 мм в Комсомольском районе с увеличением до Ду250 мм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проектных работ на сумму 507,94 </a:t>
                      </a:r>
                      <a:r>
                        <a:rPr lang="ru-RU" sz="1000" dirty="0" err="1" smtClean="0"/>
                        <a:t>тыс.руб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СМР</a:t>
                      </a:r>
                      <a:r>
                        <a:rPr lang="ru-RU" sz="1000" baseline="0" dirty="0" smtClean="0"/>
                        <a:t> на сумму 10062,02 </a:t>
                      </a:r>
                      <a:r>
                        <a:rPr lang="ru-RU" sz="1000" baseline="0" dirty="0" err="1" smtClean="0"/>
                        <a:t>тыс.руб</a:t>
                      </a:r>
                      <a:r>
                        <a:rPr lang="ru-RU" sz="1000" baseline="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</a:tr>
              <a:tr h="242475">
                <a:tc gridSpan="4">
                  <a:txBody>
                    <a:bodyPr/>
                    <a:lstStyle/>
                    <a:p>
                      <a:pPr algn="l"/>
                      <a:r>
                        <a:rPr lang="ru-RU" sz="1000" b="1" i="1" dirty="0" smtClean="0"/>
                        <a:t>По повышению надежности, качества и </a:t>
                      </a:r>
                      <a:r>
                        <a:rPr lang="ru-RU" sz="1000" b="1" i="1" dirty="0" err="1" smtClean="0"/>
                        <a:t>энергоэффективности</a:t>
                      </a:r>
                      <a:r>
                        <a:rPr lang="ru-RU" sz="1000" b="1" i="1" dirty="0" smtClean="0"/>
                        <a:t> объектов</a:t>
                      </a:r>
                      <a:endParaRPr lang="ru-RU" sz="1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</a:tr>
              <a:tr h="54556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3.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Реконструкция КНС</a:t>
                      </a:r>
                      <a:r>
                        <a:rPr lang="ru-RU" sz="1000" baseline="0" dirty="0" smtClean="0"/>
                        <a:t>-3а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проектных работ на сумму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129,58 </a:t>
                      </a:r>
                      <a:r>
                        <a:rPr lang="ru-RU" sz="1000" dirty="0" err="1" smtClean="0"/>
                        <a:t>тыс.руб</a:t>
                      </a:r>
                      <a:r>
                        <a:rPr lang="ru-RU" sz="100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СМР</a:t>
                      </a:r>
                      <a:r>
                        <a:rPr lang="ru-RU" sz="1000" baseline="0" dirty="0" smtClean="0"/>
                        <a:t> на сумму 14799,88 </a:t>
                      </a:r>
                      <a:r>
                        <a:rPr lang="ru-RU" sz="1000" baseline="0" dirty="0" err="1" smtClean="0"/>
                        <a:t>тыс.руб</a:t>
                      </a:r>
                      <a:r>
                        <a:rPr lang="ru-RU" sz="1000" baseline="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</a:tr>
              <a:tr h="54556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4.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Реконструкция КНС</a:t>
                      </a:r>
                      <a:r>
                        <a:rPr lang="ru-RU" sz="1000" baseline="0" dirty="0" smtClean="0"/>
                        <a:t>-25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проектных работ на сумму 220,81 </a:t>
                      </a:r>
                      <a:r>
                        <a:rPr lang="ru-RU" sz="1000" dirty="0" err="1" smtClean="0"/>
                        <a:t>тыс.руб</a:t>
                      </a:r>
                      <a:r>
                        <a:rPr lang="ru-RU" sz="100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Выполнение СМР</a:t>
                      </a:r>
                      <a:r>
                        <a:rPr lang="ru-RU" sz="1000" baseline="0" dirty="0" smtClean="0"/>
                        <a:t> на сумму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smtClean="0"/>
                        <a:t>11533,70 </a:t>
                      </a:r>
                      <a:r>
                        <a:rPr lang="ru-RU" sz="1000" baseline="0" dirty="0" err="1" smtClean="0"/>
                        <a:t>тыс.руб</a:t>
                      </a:r>
                      <a:r>
                        <a:rPr lang="ru-RU" sz="1000" baseline="0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3598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4383" y="288449"/>
            <a:ext cx="7181850" cy="8445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Инвестиционная программа на 2019-2021гг по водоснабжению и водоотведению</a:t>
            </a:r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1233854" y="823974"/>
            <a:ext cx="6480720" cy="547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 eaLnBrk="1" hangingPunct="1">
              <a:buClrTx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kern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ymelenteva\Desktop\image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762" y="414867"/>
            <a:ext cx="694266" cy="694266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72528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823378"/>
              </p:ext>
            </p:extLst>
          </p:nvPr>
        </p:nvGraphicFramePr>
        <p:xfrm>
          <a:off x="871268" y="1380228"/>
          <a:ext cx="7944928" cy="4753154"/>
        </p:xfrm>
        <a:graphic>
          <a:graphicData uri="http://schemas.openxmlformats.org/drawingml/2006/table">
            <a:tbl>
              <a:tblPr/>
              <a:tblGrid>
                <a:gridCol w="3057842"/>
                <a:gridCol w="914622"/>
                <a:gridCol w="996528"/>
                <a:gridCol w="982878"/>
                <a:gridCol w="969227"/>
                <a:gridCol w="1023831"/>
              </a:tblGrid>
              <a:tr h="4672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Мероприятия Инвестиционных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Ед.изм.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4672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период регулирования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305,51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87,81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150,37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67,33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0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1" u="none" strike="noStrike" dirty="0">
                          <a:solidFill>
                            <a:srgbClr val="0070C0"/>
                          </a:solidFill>
                          <a:latin typeface="Times New Roman"/>
                        </a:rPr>
                        <a:t>По Водоснабжению,    </a:t>
                      </a:r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70C0"/>
                          </a:solidFill>
                          <a:latin typeface="Times New Roman"/>
                        </a:rPr>
                        <a:t>                                                      </a:t>
                      </a:r>
                      <a:r>
                        <a:rPr lang="ru-RU" sz="1200" b="0" i="1" u="none" strike="noStrike" dirty="0">
                          <a:solidFill>
                            <a:srgbClr val="0070C0"/>
                          </a:solidFill>
                          <a:latin typeface="Times New Roman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latin typeface="Times New Roman"/>
                      </a:endParaRPr>
                    </a:p>
                  </a:txBody>
                  <a:tcPr marL="6808" marR="6808" marT="6808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0070C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0070C0"/>
                          </a:solidFill>
                          <a:latin typeface="Times New Roman"/>
                        </a:rPr>
                        <a:t>184,47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0070C0"/>
                          </a:solidFill>
                          <a:latin typeface="Times New Roman"/>
                        </a:rPr>
                        <a:t>43,82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0070C0"/>
                          </a:solidFill>
                          <a:latin typeface="Times New Roman"/>
                        </a:rPr>
                        <a:t>92,50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0070C0"/>
                          </a:solidFill>
                          <a:latin typeface="Times New Roman"/>
                        </a:rPr>
                        <a:t>48,15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41331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подключению новых объектов </a:t>
                      </a:r>
                    </a:p>
                  </a:txBody>
                  <a:tcPr marL="6808" marR="6808" marT="6808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99,18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2,83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68,63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27,72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повышению надежности, качества и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энергоэффективности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объектов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83,79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40,91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22,86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20,02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898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защите системы от угроз техногенного, природного характера и террористических актов, по предотвращению возникновения аварийных ситуаций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1,50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0,08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1,02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0,40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2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1" u="none" strike="noStrike">
                          <a:solidFill>
                            <a:srgbClr val="00B050"/>
                          </a:solidFill>
                          <a:latin typeface="Times New Roman"/>
                        </a:rPr>
                        <a:t>По Водоотведению,                                                               </a:t>
                      </a:r>
                      <a:r>
                        <a:rPr lang="ru-RU" sz="1200" b="0" i="1" u="none" strike="noStrike">
                          <a:solidFill>
                            <a:srgbClr val="00B050"/>
                          </a:solidFill>
                          <a:latin typeface="Times New Roman"/>
                        </a:rPr>
                        <a:t>в том числе:</a:t>
                      </a:r>
                      <a:endParaRPr lang="ru-RU" sz="1200" b="1" i="1" u="none" strike="noStrike">
                        <a:solidFill>
                          <a:srgbClr val="00B050"/>
                        </a:solidFill>
                        <a:latin typeface="Times New Roman"/>
                      </a:endParaRPr>
                    </a:p>
                  </a:txBody>
                  <a:tcPr marL="6808" marR="6808" marT="6808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rgbClr val="00B05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rgbClr val="00B050"/>
                          </a:solidFill>
                          <a:latin typeface="Times New Roman"/>
                        </a:rPr>
                        <a:t>121,04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 smtClean="0">
                          <a:solidFill>
                            <a:srgbClr val="00B050"/>
                          </a:solidFill>
                          <a:latin typeface="Times New Roman"/>
                        </a:rPr>
                        <a:t>43,99</a:t>
                      </a:r>
                      <a:endParaRPr lang="ru-RU" sz="1200" b="1" i="1" u="none" strike="noStrike" dirty="0">
                        <a:solidFill>
                          <a:srgbClr val="00B05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 smtClean="0">
                          <a:solidFill>
                            <a:srgbClr val="00B050"/>
                          </a:solidFill>
                          <a:latin typeface="Times New Roman"/>
                        </a:rPr>
                        <a:t>57,86</a:t>
                      </a:r>
                      <a:endParaRPr lang="ru-RU" sz="1200" b="1" i="1" u="none" strike="noStrike" dirty="0">
                        <a:solidFill>
                          <a:srgbClr val="00B05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 smtClean="0">
                          <a:solidFill>
                            <a:srgbClr val="00B050"/>
                          </a:solidFill>
                          <a:latin typeface="Times New Roman"/>
                        </a:rPr>
                        <a:t>19,19</a:t>
                      </a:r>
                      <a:endParaRPr lang="ru-RU" sz="1200" b="1" i="1" u="none" strike="noStrike" dirty="0">
                        <a:solidFill>
                          <a:srgbClr val="00B050"/>
                        </a:solidFill>
                        <a:latin typeface="Times New Roman"/>
                      </a:endParaRP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5750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подключению новых объектов 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56,47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12,44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41,26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2,77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3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повышению надежности, качества и энергоэффективности объектов</a:t>
                      </a:r>
                    </a:p>
                  </a:txBody>
                  <a:tcPr marL="6808" marR="6808" marT="680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без НДС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64,57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31,54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16,60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16,42</a:t>
                      </a:r>
                    </a:p>
                  </a:txBody>
                  <a:tcPr marL="6808" marR="6808" marT="68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36" y="172528"/>
            <a:ext cx="8195797" cy="70921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Подключение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новых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объектов -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инвестиционной программы 2019-2021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гг. по водоснабжению</a:t>
            </a:r>
            <a:endParaRPr lang="ru-RU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9" y="172527"/>
            <a:ext cx="1713376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8202251"/>
              </p:ext>
            </p:extLst>
          </p:nvPr>
        </p:nvGraphicFramePr>
        <p:xfrm>
          <a:off x="125187" y="1273629"/>
          <a:ext cx="9165770" cy="53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279" y="2002824"/>
            <a:ext cx="5656723" cy="3589712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 bwMode="auto">
          <a:xfrm>
            <a:off x="5225143" y="1281653"/>
            <a:ext cx="2988128" cy="721171"/>
          </a:xfrm>
          <a:prstGeom prst="round2Diag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Величина нагрузки подключаемых объектов 3672,93 м3/</a:t>
            </a:r>
            <a:r>
              <a:rPr lang="ru-RU" sz="1200" dirty="0" err="1" smtClean="0">
                <a:solidFill>
                  <a:schemeClr val="bg1"/>
                </a:solidFill>
                <a:latin typeface="Arial" charset="0"/>
              </a:rPr>
              <a:t>сут</a:t>
            </a: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Блок-схема: узел 13"/>
          <p:cNvSpPr/>
          <p:nvPr/>
        </p:nvSpPr>
        <p:spPr bwMode="auto">
          <a:xfrm rot="902715">
            <a:off x="7289215" y="5175959"/>
            <a:ext cx="1461408" cy="1325957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99,18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млн.руб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23" y="5379757"/>
            <a:ext cx="4495809" cy="14225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07" y="107213"/>
            <a:ext cx="8195797" cy="84455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Повышение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надежности, качества и энергоэффективности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объектов - мероприятия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инвестиционной программы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2019-2021 гг. по водоснабжению</a:t>
            </a:r>
            <a:endParaRPr lang="ru-RU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9" y="172527"/>
            <a:ext cx="1713376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683707581"/>
              </p:ext>
            </p:extLst>
          </p:nvPr>
        </p:nvGraphicFramePr>
        <p:xfrm>
          <a:off x="0" y="1172944"/>
          <a:ext cx="9906000" cy="554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Стрелка вправо 2"/>
          <p:cNvSpPr/>
          <p:nvPr/>
        </p:nvSpPr>
        <p:spPr bwMode="auto">
          <a:xfrm rot="805694">
            <a:off x="5710025" y="2298240"/>
            <a:ext cx="1200150" cy="46536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6045652" y="3482067"/>
            <a:ext cx="767443" cy="43270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Стрелка вправо 4"/>
          <p:cNvSpPr/>
          <p:nvPr/>
        </p:nvSpPr>
        <p:spPr bwMode="auto">
          <a:xfrm rot="20515018">
            <a:off x="5657550" y="4624225"/>
            <a:ext cx="1219810" cy="46388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6849836" y="1930853"/>
            <a:ext cx="3056164" cy="309834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r>
              <a:rPr kumimoji="0" lang="ru-RU" sz="105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Повышение</a:t>
            </a:r>
            <a:r>
              <a:rPr kumimoji="0" lang="ru-RU" sz="105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энергоэффективности работы оборудования</a:t>
            </a:r>
          </a:p>
          <a:p>
            <a:pPr marR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285750" marR="0" indent="-28575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r>
              <a:rPr lang="ru-RU" sz="1050" b="1" baseline="0" dirty="0" smtClean="0">
                <a:solidFill>
                  <a:schemeClr val="bg1"/>
                </a:solidFill>
              </a:rPr>
              <a:t>Повышение надежности и бесперебойности работы водозаборных сооружений и обеспечение стабильного давления воды.</a:t>
            </a:r>
            <a:endParaRPr lang="ru-RU" sz="1050" b="1" dirty="0" smtClean="0">
              <a:solidFill>
                <a:schemeClr val="bg1"/>
              </a:solidFill>
            </a:endParaRPr>
          </a:p>
          <a:p>
            <a:pPr marL="285750" marR="0" indent="-28575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endParaRPr lang="ru-RU" sz="1050" b="1" dirty="0">
              <a:solidFill>
                <a:schemeClr val="bg1"/>
              </a:solidFill>
            </a:endParaRPr>
          </a:p>
          <a:p>
            <a:pPr marL="285750" indent="-285750" algn="ctr" defTabSz="457200"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ru-RU" sz="1050" b="1" dirty="0">
                <a:solidFill>
                  <a:schemeClr val="bg1"/>
                </a:solidFill>
              </a:rPr>
              <a:t>Повышение надежности энергоснабжения скважин</a:t>
            </a:r>
          </a:p>
          <a:p>
            <a:pPr marL="285750" marR="0" indent="-28575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endParaRPr lang="ru-RU" sz="1100" dirty="0" smtClean="0">
              <a:solidFill>
                <a:schemeClr val="bg1"/>
              </a:solidFill>
            </a:endParaRPr>
          </a:p>
          <a:p>
            <a:pPr marL="285750" marR="0" indent="-28575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endParaRPr lang="ru-RU" sz="1100" dirty="0">
              <a:solidFill>
                <a:schemeClr val="bg1"/>
              </a:solidFill>
            </a:endParaRPr>
          </a:p>
          <a:p>
            <a:pPr marL="285750" marR="0" indent="-28575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endParaRPr lang="ru-RU" sz="1100" dirty="0" smtClean="0">
              <a:solidFill>
                <a:schemeClr val="bg1"/>
              </a:solidFill>
            </a:endParaRPr>
          </a:p>
          <a:p>
            <a:pPr marL="285750" marR="0" indent="-28575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</a:pPr>
            <a:endParaRPr lang="ru-RU" sz="1100" dirty="0">
              <a:solidFill>
                <a:schemeClr val="bg1"/>
              </a:solidFill>
            </a:endParaRPr>
          </a:p>
          <a:p>
            <a:pPr marR="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R="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endParaRPr lang="ru-RU" sz="1000" dirty="0" smtClean="0">
              <a:solidFill>
                <a:schemeClr val="bg1"/>
              </a:solidFill>
            </a:endParaRPr>
          </a:p>
          <a:p>
            <a:pPr marR="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Блок-схема: узел 6"/>
          <p:cNvSpPr/>
          <p:nvPr/>
        </p:nvSpPr>
        <p:spPr bwMode="auto">
          <a:xfrm rot="849654">
            <a:off x="5611799" y="5134714"/>
            <a:ext cx="1624189" cy="1582834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83,79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млн.руб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3159579" y="4446369"/>
            <a:ext cx="293914" cy="264424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303" y="5970958"/>
            <a:ext cx="3375924" cy="671452"/>
          </a:xfrm>
          <a:prstGeom prst="rect">
            <a:avLst/>
          </a:prstGeom>
        </p:spPr>
      </p:pic>
      <p:sp>
        <p:nvSpPr>
          <p:cNvPr id="13" name="Блок-схема: узел 12"/>
          <p:cNvSpPr/>
          <p:nvPr/>
        </p:nvSpPr>
        <p:spPr bwMode="auto">
          <a:xfrm rot="482563">
            <a:off x="7607915" y="5073046"/>
            <a:ext cx="1740548" cy="1673700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2,4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млн.руб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821">
            <a:off x="5713413" y="5265964"/>
            <a:ext cx="15240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 rot="628340">
            <a:off x="7977626" y="5638519"/>
            <a:ext cx="1182257" cy="20258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Экономический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эффект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205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1362"/>
            <a:ext cx="8237764" cy="1182745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по защите централизованных систем водоснабжения и отдельных объектов от угроз техногенного и природного характера,  террористических актов, и по предотвращению возникновения аварийных ситуаций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9" y="172527"/>
            <a:ext cx="1713376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626991794"/>
              </p:ext>
            </p:extLst>
          </p:nvPr>
        </p:nvGraphicFramePr>
        <p:xfrm>
          <a:off x="0" y="1172944"/>
          <a:ext cx="9906000" cy="554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Блок-схема: узел 6"/>
          <p:cNvSpPr/>
          <p:nvPr/>
        </p:nvSpPr>
        <p:spPr bwMode="auto">
          <a:xfrm rot="849654">
            <a:off x="6813718" y="5207789"/>
            <a:ext cx="1642173" cy="1466758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5720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b="1" dirty="0" smtClean="0">
                <a:solidFill>
                  <a:prstClr val="white"/>
                </a:solidFill>
              </a:rPr>
              <a:t>1,5 </a:t>
            </a:r>
            <a:r>
              <a:rPr lang="ru-RU" b="1" dirty="0" err="1" smtClean="0">
                <a:solidFill>
                  <a:prstClr val="white"/>
                </a:solidFill>
              </a:rPr>
              <a:t>млн.руб</a:t>
            </a:r>
            <a:endParaRPr lang="ru-RU" b="1" dirty="0" smtClean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36" y="2228851"/>
            <a:ext cx="3142185" cy="3053444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65093564"/>
              </p:ext>
            </p:extLst>
          </p:nvPr>
        </p:nvGraphicFramePr>
        <p:xfrm>
          <a:off x="2355928" y="1469682"/>
          <a:ext cx="6886043" cy="3559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91499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36" y="172528"/>
            <a:ext cx="8195797" cy="70921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Подключение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новых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объектов -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инвестиционной программы 2019-2021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гг. по водоотведени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ю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9" y="172527"/>
            <a:ext cx="1713376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50461696"/>
              </p:ext>
            </p:extLst>
          </p:nvPr>
        </p:nvGraphicFramePr>
        <p:xfrm>
          <a:off x="549729" y="1632857"/>
          <a:ext cx="9078685" cy="4939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Прямоугольник с двумя скругленными противолежащими углами 7"/>
          <p:cNvSpPr/>
          <p:nvPr/>
        </p:nvSpPr>
        <p:spPr bwMode="auto">
          <a:xfrm>
            <a:off x="5143500" y="1434201"/>
            <a:ext cx="3208563" cy="819142"/>
          </a:xfrm>
          <a:prstGeom prst="round2Diag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Величина нагрузки подключаемых объектов 3492,75 м3/</a:t>
            </a:r>
            <a:r>
              <a:rPr lang="ru-RU" sz="1200" dirty="0" err="1" smtClean="0">
                <a:solidFill>
                  <a:schemeClr val="bg1"/>
                </a:solidFill>
                <a:latin typeface="Arial" charset="0"/>
              </a:rPr>
              <a:t>сут</a:t>
            </a: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834" y="2351315"/>
            <a:ext cx="4727121" cy="3086099"/>
          </a:xfrm>
          <a:prstGeom prst="rect">
            <a:avLst/>
          </a:prstGeom>
        </p:spPr>
      </p:pic>
      <p:sp>
        <p:nvSpPr>
          <p:cNvPr id="4" name="Блок-схема: узел 3"/>
          <p:cNvSpPr/>
          <p:nvPr/>
        </p:nvSpPr>
        <p:spPr bwMode="auto">
          <a:xfrm rot="694994">
            <a:off x="7581794" y="5182918"/>
            <a:ext cx="1687491" cy="1416858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56,47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млн.руб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187" y="5145086"/>
            <a:ext cx="449262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120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162" y="172528"/>
            <a:ext cx="8104767" cy="84455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инвестиционной программы </a:t>
            </a:r>
            <a:b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2019-2021 гг. по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водоотведению.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9" y="172527"/>
            <a:ext cx="1713376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Блок-схема: узел 4"/>
          <p:cNvSpPr/>
          <p:nvPr/>
        </p:nvSpPr>
        <p:spPr bwMode="auto">
          <a:xfrm>
            <a:off x="7653226" y="1418045"/>
            <a:ext cx="281669" cy="269421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35645" y="1225196"/>
            <a:ext cx="1909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Реконструкция КНС </a:t>
            </a:r>
          </a:p>
          <a:p>
            <a:r>
              <a:rPr lang="ru-RU" sz="1400" dirty="0" smtClean="0"/>
              <a:t>с заменой </a:t>
            </a:r>
          </a:p>
          <a:p>
            <a:r>
              <a:rPr lang="ru-RU" sz="1400" dirty="0" err="1" smtClean="0"/>
              <a:t>электронасосного</a:t>
            </a:r>
            <a:r>
              <a:rPr lang="ru-RU" sz="1400" dirty="0" smtClean="0"/>
              <a:t> оборудования</a:t>
            </a:r>
            <a:endParaRPr lang="ru-RU" sz="1400" dirty="0"/>
          </a:p>
        </p:txBody>
      </p:sp>
      <p:sp>
        <p:nvSpPr>
          <p:cNvPr id="11" name="Блок-схема: узел 10"/>
          <p:cNvSpPr/>
          <p:nvPr/>
        </p:nvSpPr>
        <p:spPr bwMode="auto">
          <a:xfrm>
            <a:off x="7653226" y="2501371"/>
            <a:ext cx="269422" cy="293914"/>
          </a:xfrm>
          <a:prstGeom prst="flowChartConnector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5645" y="2287404"/>
            <a:ext cx="1909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Мероприятия, направленные </a:t>
            </a:r>
          </a:p>
          <a:p>
            <a:r>
              <a:rPr lang="ru-RU" sz="1400" dirty="0" smtClean="0"/>
              <a:t>на повышение</a:t>
            </a:r>
            <a:r>
              <a:rPr lang="en-US" sz="1400" dirty="0" smtClean="0"/>
              <a:t> </a:t>
            </a:r>
            <a:r>
              <a:rPr lang="ru-RU" sz="1400" dirty="0" smtClean="0"/>
              <a:t>надежности электроснабжения </a:t>
            </a:r>
          </a:p>
          <a:p>
            <a:r>
              <a:rPr lang="ru-RU" sz="1400" dirty="0" smtClean="0"/>
              <a:t>КНС</a:t>
            </a:r>
            <a:endParaRPr lang="ru-RU" sz="1400" dirty="0"/>
          </a:p>
        </p:txBody>
      </p:sp>
      <p:sp>
        <p:nvSpPr>
          <p:cNvPr id="14" name="Блок-схема: узел 13"/>
          <p:cNvSpPr/>
          <p:nvPr/>
        </p:nvSpPr>
        <p:spPr bwMode="auto">
          <a:xfrm rot="639636">
            <a:off x="7989709" y="3599640"/>
            <a:ext cx="1563306" cy="13770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  </a:t>
            </a: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64,57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млн</a:t>
            </a:r>
            <a:r>
              <a:rPr lang="ru-RU" b="1" dirty="0" err="1" smtClean="0">
                <a:solidFill>
                  <a:schemeClr val="bg1"/>
                </a:solidFill>
              </a:rPr>
              <a:t>.руб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80482">
            <a:off x="8113870" y="3865482"/>
            <a:ext cx="1354149" cy="8453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459696"/>
              </a:avLst>
            </a:prstTxWarp>
            <a:spAutoFit/>
          </a:bodyPr>
          <a:lstStyle/>
          <a:p>
            <a:pPr algn="ctr"/>
            <a:r>
              <a:rPr kumimoji="0" lang="ru-RU" sz="5400" b="1" i="0" u="none" strike="noStrike" normalizeH="0" baseline="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финансирование</a:t>
            </a:r>
            <a:endParaRPr lang="ru-RU" sz="54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Блок-схема: узел 7"/>
          <p:cNvSpPr/>
          <p:nvPr/>
        </p:nvSpPr>
        <p:spPr bwMode="auto">
          <a:xfrm rot="695849">
            <a:off x="7850376" y="4991632"/>
            <a:ext cx="1570491" cy="1389912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   8,6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млн.руб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604278">
            <a:off x="8177049" y="5315737"/>
            <a:ext cx="1086268" cy="27187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420774"/>
              </a:avLst>
            </a:prstTxWarp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Экономический 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эффект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4" y="914324"/>
            <a:ext cx="7530762" cy="51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85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162" y="172528"/>
            <a:ext cx="8104767" cy="59491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Источники финансирования</a:t>
            </a:r>
            <a:endParaRPr lang="ru-RU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" y="555170"/>
            <a:ext cx="8621486" cy="6139543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 bwMode="auto">
          <a:xfrm>
            <a:off x="6490607" y="1257300"/>
            <a:ext cx="204107" cy="20410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6523264" y="2371721"/>
            <a:ext cx="204107" cy="204108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519" y="980301"/>
            <a:ext cx="603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КНС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339847" y="2083285"/>
            <a:ext cx="603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КНС</a:t>
            </a:r>
            <a:endParaRPr lang="ru-RU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2656" y="2384466"/>
            <a:ext cx="126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Бассейны КНС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1045029" y="2003940"/>
            <a:ext cx="449036" cy="2902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Прямая соединительная линия 11"/>
          <p:cNvCxnSpPr>
            <a:endCxn id="20" idx="3"/>
          </p:cNvCxnSpPr>
          <p:nvPr/>
        </p:nvCxnSpPr>
        <p:spPr bwMode="auto">
          <a:xfrm flipH="1" flipV="1">
            <a:off x="1298121" y="2522966"/>
            <a:ext cx="530679" cy="264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 flipV="1">
            <a:off x="1045029" y="2661465"/>
            <a:ext cx="685800" cy="33482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792123" y="2231285"/>
            <a:ext cx="2776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solidFill>
                  <a:prstClr val="black"/>
                </a:solidFill>
              </a:rPr>
              <a:t>Мероприятия, направленные на повышение надежности электроснабжения КНС. Источник </a:t>
            </a:r>
            <a:r>
              <a:rPr lang="ru-RU" sz="1200" dirty="0">
                <a:solidFill>
                  <a:prstClr val="black"/>
                </a:solidFill>
              </a:rPr>
              <a:t>финансирования </a:t>
            </a:r>
            <a:r>
              <a:rPr lang="ru-RU" sz="1200" dirty="0" smtClean="0">
                <a:solidFill>
                  <a:prstClr val="black"/>
                </a:solidFill>
              </a:rPr>
              <a:t>– амортизация.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92124" y="1172943"/>
            <a:ext cx="285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Реконструкция КНС с заменой </a:t>
            </a:r>
            <a:r>
              <a:rPr lang="ru-RU" sz="1200" dirty="0" err="1" smtClean="0"/>
              <a:t>электронасосного</a:t>
            </a:r>
            <a:r>
              <a:rPr lang="ru-RU" sz="1200" dirty="0" smtClean="0"/>
              <a:t> оборудования. Источник финансирования </a:t>
            </a:r>
            <a:r>
              <a:rPr lang="ru-RU" sz="1200" dirty="0" smtClean="0"/>
              <a:t>–амортизация.</a:t>
            </a:r>
            <a:endParaRPr lang="ru-RU" sz="1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9" y="172527"/>
            <a:ext cx="1713376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925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6219" y="504870"/>
            <a:ext cx="7181850" cy="8445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Налоги и арендные платежи </a:t>
            </a:r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4865913" y="1421517"/>
            <a:ext cx="3979605" cy="162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 eaLnBrk="1" hangingPunct="1">
              <a:buClrTx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1400" b="0" kern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ООО «Волжские коммунальные системы» - один из крупнейших налогоплательщиков Самарской области. </a:t>
            </a:r>
          </a:p>
          <a:p>
            <a:pPr eaLnBrk="1" hangingPunct="1">
              <a:buClrTx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1400" b="0" kern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время существования организации уплачено налогов в бюджет на сумму-</a:t>
            </a:r>
          </a:p>
          <a:p>
            <a:pPr eaLnBrk="1" hangingPunct="1">
              <a:buClrTx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ru-RU" sz="1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638, 3  млн. </a:t>
            </a:r>
            <a:r>
              <a:rPr lang="ru-RU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рублей.</a:t>
            </a:r>
            <a:endParaRPr lang="en-US" sz="1400" b="0" kern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72528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"/>
          <p:cNvSpPr txBox="1">
            <a:spLocks noChangeArrowheads="1"/>
          </p:cNvSpPr>
          <p:nvPr/>
        </p:nvSpPr>
        <p:spPr bwMode="auto">
          <a:xfrm>
            <a:off x="4865913" y="2960185"/>
            <a:ext cx="3858961" cy="12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 eaLnBrk="1" hangingPunct="1">
              <a:buClrTx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1400" b="0" kern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время существования ООО «Волжские коммунальные системы»  перечислено арендных платежей на сумму – </a:t>
            </a:r>
            <a:r>
              <a:rPr lang="ru-RU" sz="1400" kern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735,6 млн. рублей. </a:t>
            </a:r>
            <a:endParaRPr lang="en-US" sz="1400" kern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36" y="1349420"/>
            <a:ext cx="4052207" cy="283654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003" y="4649788"/>
            <a:ext cx="4883150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790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74" y="172528"/>
            <a:ext cx="1835689" cy="100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8560" y="1972759"/>
            <a:ext cx="78413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Инвестиции в коммунальную инфраструктуру города создают благоприятную среду для горожан, увеличивая уровень их жизни и удовлетворенность качеством услуг. </a:t>
            </a:r>
          </a:p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Реализация утвержденной инвестиционной программы - первостепенная задача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ООО «Волжские коммунальные системы»,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что является отражением дела, которому мы служим и подчёркивает предназначение нашей компании в обществе.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65099" y="3267185"/>
            <a:ext cx="4883150" cy="1713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27" y="182111"/>
            <a:ext cx="7394575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559147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32598</TotalTime>
  <Words>1681</Words>
  <Application>Microsoft Office PowerPoint</Application>
  <PresentationFormat>Лист A4 (210x297 мм)</PresentationFormat>
  <Paragraphs>303</Paragraphs>
  <Slides>18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Оформление по умолчанию</vt:lpstr>
      <vt:lpstr>Документ</vt:lpstr>
      <vt:lpstr>Корректировка Инвестиционной программы                           на 2016-2018гг. и             Инвестиционная программа                         на 2019-2021гг.    ООО «Волжские коммунальные системы»</vt:lpstr>
      <vt:lpstr>Презентация PowerPoint</vt:lpstr>
      <vt:lpstr>Презентация PowerPoint</vt:lpstr>
      <vt:lpstr>Корректировка Инвестиционных программ на 2016-2018 гг. по водоснабжению и водоотведению</vt:lpstr>
      <vt:lpstr>Реализованные значимые инвестиционные проекты </vt:lpstr>
      <vt:lpstr>Инвестиционный проект, завершаемый в 2018 году </vt:lpstr>
      <vt:lpstr>Презентация PowerPoint</vt:lpstr>
      <vt:lpstr>Презентация PowerPoint</vt:lpstr>
      <vt:lpstr>Мероприятия ИП 2016-2018 гг., завершение которых предусмотрено в рамках ИП 2019-2021 гг.</vt:lpstr>
      <vt:lpstr>Инвестиционная программа на 2019-2021гг по водоснабжению и водоотведению</vt:lpstr>
      <vt:lpstr>Подключение новых объектов - мероприятия инвестиционной программы 2019-2021 гг. по водоснабжению</vt:lpstr>
      <vt:lpstr>Повышение надежности, качества и энергоэффективности объектов - мероприятия инвестиционной программы  2019-2021 гг. по водоснабжению</vt:lpstr>
      <vt:lpstr>Мероприятия по защите централизованных систем водоснабжения и отдельных объектов от угроз техногенного и природного характера,  террористических актов, и по предотвращению возникновения аварийных ситуаций.</vt:lpstr>
      <vt:lpstr>Подключение новых объектов - мероприятия инвестиционной программы 2019-2021 гг. по водоотведению</vt:lpstr>
      <vt:lpstr>Мероприятия инвестиционной программы  2019-2021 гг. по водоотведению.</vt:lpstr>
      <vt:lpstr>Источники финансирования</vt:lpstr>
      <vt:lpstr>Налоги и арендные платежи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Поведская Нина</dc:creator>
  <cp:lastModifiedBy>Черепанова Евгения Викторовна</cp:lastModifiedBy>
  <cp:revision>2709</cp:revision>
  <cp:lastPrinted>2018-11-20T05:03:06Z</cp:lastPrinted>
  <dcterms:created xsi:type="dcterms:W3CDTF">2014-02-04T07:17:20Z</dcterms:created>
  <dcterms:modified xsi:type="dcterms:W3CDTF">2018-11-27T12:02:22Z</dcterms:modified>
</cp:coreProperties>
</file>